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7" r:id="rId4"/>
    <p:sldId id="262" r:id="rId5"/>
    <p:sldId id="264" r:id="rId6"/>
    <p:sldId id="259" r:id="rId7"/>
    <p:sldId id="261" r:id="rId8"/>
    <p:sldId id="260" r:id="rId9"/>
    <p:sldId id="266" r:id="rId10"/>
    <p:sldId id="269" r:id="rId11"/>
    <p:sldId id="273" r:id="rId12"/>
    <p:sldId id="271" r:id="rId13"/>
    <p:sldId id="270" r:id="rId14"/>
    <p:sldId id="278" r:id="rId15"/>
    <p:sldId id="267" r:id="rId16"/>
    <p:sldId id="272" r:id="rId17"/>
    <p:sldId id="275" r:id="rId18"/>
    <p:sldId id="274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8" r:id="rId28"/>
    <p:sldId id="289" r:id="rId29"/>
    <p:sldId id="263" r:id="rId30"/>
    <p:sldId id="291" r:id="rId31"/>
    <p:sldId id="290" r:id="rId32"/>
    <p:sldId id="293" r:id="rId33"/>
    <p:sldId id="292" r:id="rId34"/>
    <p:sldId id="285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dro" initials="L" lastIdx="1" clrIdx="0">
    <p:extLst>
      <p:ext uri="{19B8F6BF-5375-455C-9EA6-DF929625EA0E}">
        <p15:presenceInfo xmlns:p15="http://schemas.microsoft.com/office/powerpoint/2012/main" userId="596d86de9b5b39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473E5-F0B1-4FC0-B038-EE1CD8D83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D89E2-2D54-4BB1-9847-AB8F38589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D19A63-B906-4EFD-93A8-17B7DC61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C3D4-E0A2-4DB8-A411-3C9DD54C17B3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2B956E-50A5-4A8B-A045-DA1A1DEE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A0439D-B2E4-4E8A-B3C1-CA430BCE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87FF-EB04-4DA2-BC3F-CE28E6EE62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80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AC49C-406C-4CD4-BBBF-9574F720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953378-7F58-4371-AA91-895AE83E2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06565E-7ABD-41BE-9C72-223C75B7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C3D4-E0A2-4DB8-A411-3C9DD54C17B3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2CE595-2D21-4E4A-A2BA-605FD2B2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235B90-DB70-4D35-BADE-B353EDD7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87FF-EB04-4DA2-BC3F-CE28E6EE62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45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053EB2-627D-485C-8A3A-83BCBDC98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B013CBD-C4B8-4485-9D27-3222E3BCD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55BCD6-6D45-4FD4-8AA4-C0393128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C3D4-E0A2-4DB8-A411-3C9DD54C17B3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E4B789-3AED-4CAA-9AF9-B65D5097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AABF24-BD52-49C6-86AB-9062B349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87FF-EB04-4DA2-BC3F-CE28E6EE62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15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A08C7-E2E8-4526-8E72-1122EADE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22FBE-1365-492A-8B56-C38EB6B36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002E1D-7FC1-44AB-830B-52491786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C3D4-E0A2-4DB8-A411-3C9DD54C17B3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CFA560-6E83-46C7-B655-E7507731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37F090-F08D-46CE-B58A-7D6565D2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87FF-EB04-4DA2-BC3F-CE28E6EE62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09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93CD8-2E1C-474A-8675-DDE4C9C9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B418AE-73C2-42A3-91D5-D823F50C8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35873-7DC1-4381-BF5C-4CF04301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C3D4-E0A2-4DB8-A411-3C9DD54C17B3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C3AD47-F67F-4E9D-B251-E6E5076B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C59EA0-426D-4428-B820-C28BE1FC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87FF-EB04-4DA2-BC3F-CE28E6EE62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93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E6660-1688-48CE-934C-4B89DD17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6835D4-739F-4FDD-8DB1-7997B2303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F4D4DE-7B52-4705-84E4-0F2224460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8CE906-E147-411B-95DA-39E02041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C3D4-E0A2-4DB8-A411-3C9DD54C17B3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84F0B1-1CFA-45B2-84E5-1B6C3162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A2FF3D-CADC-4C98-B70B-D7E72EC7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87FF-EB04-4DA2-BC3F-CE28E6EE62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57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4831C-4C2C-4117-9AA8-1EC5A9B1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8024F6-0C6A-42B1-9A0C-D036B443A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52482E-A1E4-48B9-905E-71204102D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8B8B0D-8600-4305-B2BA-3E24EAF11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CFA1159-1BF7-4160-A56B-D594C8F68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00542F-F20F-4513-9A32-F9FF1016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C3D4-E0A2-4DB8-A411-3C9DD54C17B3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79C97B7-C073-435B-8C2E-9D5475B4D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671FFA5-F853-4C39-AC43-82B4A0D0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87FF-EB04-4DA2-BC3F-CE28E6EE62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88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9A20B-5A58-484C-89EB-76EF7512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427455-3CC4-4470-84F8-0374AC65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C3D4-E0A2-4DB8-A411-3C9DD54C17B3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E1BC52-2B4A-496E-A06C-9B4142F9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CF84B0-0B2B-4A84-ACC1-F7C5327A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87FF-EB04-4DA2-BC3F-CE28E6EE62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15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6D425DB-214A-4E68-917C-B17DF812A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C3D4-E0A2-4DB8-A411-3C9DD54C17B3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E92DE1-0FC0-4993-A20D-61BA2617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961B56-6E77-48DC-9DF4-91931E11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87FF-EB04-4DA2-BC3F-CE28E6EE62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81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7CBF6-3F86-4907-A046-48F4EB39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7C4F42-4E15-4608-BD3B-8F2AE93D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311693-6CE3-456E-8D42-D20B6F3E8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A2799-4BB1-4C88-A3B4-01190E4C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C3D4-E0A2-4DB8-A411-3C9DD54C17B3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800115-6951-4370-A57E-25535F38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26DFBF-5CAA-4FE1-AB7A-25EFA963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87FF-EB04-4DA2-BC3F-CE28E6EE62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37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74C92-58B4-4259-A9C6-95369872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46B1F67-7EC6-4163-B2C9-12F40FD6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F3B649-C975-47C3-9F49-26039F95D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2BE98B-AC50-4DAA-9FA1-7FF5B23A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C3D4-E0A2-4DB8-A411-3C9DD54C17B3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12FA3D-43D8-4EB1-82DB-3F177098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6B799D-F1CB-44B2-9FE4-035F0474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87FF-EB04-4DA2-BC3F-CE28E6EE62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5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69D84A1-2528-4693-817F-8AE267AA1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A4C844-A3F7-4343-BA4B-E7C17E5F1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430382-8F60-4B9D-8F21-D174F5465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C3D4-E0A2-4DB8-A411-3C9DD54C17B3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CCEFD3-4164-4C0F-BB3A-E411C974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EB6FF2-68EC-428B-B492-F57B7C9FD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E87FF-EB04-4DA2-BC3F-CE28E6EE62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1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pn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57E24-FAE2-448E-8588-0CF1A54F6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733" y="1884362"/>
            <a:ext cx="9144000" cy="2387600"/>
          </a:xfrm>
        </p:spPr>
        <p:txBody>
          <a:bodyPr>
            <a:normAutofit/>
          </a:bodyPr>
          <a:lstStyle/>
          <a:p>
            <a:r>
              <a:rPr lang="pt-BR" b="1" dirty="0"/>
              <a:t>LOA 2026</a:t>
            </a:r>
            <a:br>
              <a:rPr lang="pt-BR" b="1" dirty="0"/>
            </a:br>
            <a:r>
              <a:rPr lang="pt-BR" sz="5600" b="1" dirty="0"/>
              <a:t>Prefeitura de Cáceres-MT</a:t>
            </a:r>
            <a:br>
              <a:rPr lang="pt-BR" b="1" dirty="0"/>
            </a:br>
            <a:r>
              <a:rPr lang="pt-BR" sz="4400" b="1" dirty="0"/>
              <a:t>Secretaria de Planejamento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154861-A31A-4882-90B4-86E05BFF6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3667" y="6079067"/>
            <a:ext cx="2387600" cy="778933"/>
          </a:xfrm>
        </p:spPr>
        <p:txBody>
          <a:bodyPr>
            <a:normAutofit fontScale="70000" lnSpcReduction="20000"/>
          </a:bodyPr>
          <a:lstStyle/>
          <a:p>
            <a:endParaRPr lang="pt-BR" dirty="0"/>
          </a:p>
          <a:p>
            <a:pPr algn="r"/>
            <a:r>
              <a:rPr lang="pt-BR" sz="1500" b="1" dirty="0"/>
              <a:t>Leandro Martins Barbosa</a:t>
            </a:r>
          </a:p>
          <a:p>
            <a:pPr algn="r"/>
            <a:r>
              <a:rPr lang="pt-BR" sz="1500" dirty="0"/>
              <a:t>Secretário</a:t>
            </a:r>
          </a:p>
        </p:txBody>
      </p:sp>
    </p:spTree>
    <p:extLst>
      <p:ext uri="{BB962C8B-B14F-4D97-AF65-F5344CB8AC3E}">
        <p14:creationId xmlns:p14="http://schemas.microsoft.com/office/powerpoint/2010/main" val="97947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66CC5-8313-4344-9BEA-845E015B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Formação do PPA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881CE9-7A73-4047-9DEB-BA7CD22CC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Planejamento médio prazo (4 em 4 anos)</a:t>
            </a:r>
          </a:p>
          <a:p>
            <a:r>
              <a:rPr lang="pt-BR" dirty="0"/>
              <a:t>Regionalizado</a:t>
            </a:r>
          </a:p>
          <a:p>
            <a:r>
              <a:rPr lang="pt-BR" dirty="0"/>
              <a:t>Estabelece Diretrizes, Objetos e Metas</a:t>
            </a:r>
          </a:p>
          <a:p>
            <a:r>
              <a:rPr lang="pt-BR" dirty="0"/>
              <a:t>Programa (Objetivo, indicador e Meta) </a:t>
            </a:r>
          </a:p>
          <a:p>
            <a:r>
              <a:rPr lang="pt-BR" dirty="0"/>
              <a:t>Classificação do programa (Finalístico ou apoio)</a:t>
            </a:r>
          </a:p>
          <a:p>
            <a:r>
              <a:rPr lang="pt-BR" dirty="0"/>
              <a:t>Ações (Projetos, Atividades ou Operações especiais)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3D0FE7-26FB-4FF8-AD59-E320A5433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6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41AF3-FB7B-4D9D-9FD5-970F13A3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Metodologia para construção do PPA</a:t>
            </a:r>
          </a:p>
        </p:txBody>
      </p:sp>
      <p:pic>
        <p:nvPicPr>
          <p:cNvPr id="1026" name="Picture 2" descr="Apresentação do PowerPoint">
            <a:extLst>
              <a:ext uri="{FF2B5EF4-FFF2-40B4-BE49-F238E27FC236}">
                <a16:creationId xmlns:a16="http://schemas.microsoft.com/office/drawing/2014/main" id="{AA4F213C-114D-4181-BA4F-D8F57305F2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44065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364DFCD-339E-4577-958E-66357F9A3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41" y="1690688"/>
            <a:ext cx="2131603" cy="29464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A36C955-ED02-4C9E-8182-7BFEBB3A0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251" y="1789958"/>
            <a:ext cx="3478541" cy="21639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7CBBD5D-92BA-4D01-A5DE-364114060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09" y="4775200"/>
            <a:ext cx="4104153" cy="16002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37FD74B-32A0-442F-A67E-95A484045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332" y="4775200"/>
            <a:ext cx="2769543" cy="142785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0B40D82-AA71-4704-953E-51C2CF19E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0635" y="4637088"/>
            <a:ext cx="2683771" cy="1680401"/>
          </a:xfrm>
          <a:prstGeom prst="rect">
            <a:avLst/>
          </a:prstGeom>
        </p:spPr>
      </p:pic>
      <p:pic>
        <p:nvPicPr>
          <p:cNvPr id="3" name="Picture 2" descr="O que são os ODS – Impacta ODS">
            <a:extLst>
              <a:ext uri="{FF2B5EF4-FFF2-40B4-BE49-F238E27FC236}">
                <a16:creationId xmlns:a16="http://schemas.microsoft.com/office/drawing/2014/main" id="{F7F2F96C-190F-4E23-B42E-21E68B4D2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40" y="2713038"/>
            <a:ext cx="1723495" cy="17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FFF1E15B-3F65-4CFB-967F-3CA8BEB8B27A}"/>
              </a:ext>
            </a:extLst>
          </p:cNvPr>
          <p:cNvSpPr/>
          <p:nvPr/>
        </p:nvSpPr>
        <p:spPr>
          <a:xfrm>
            <a:off x="4791058" y="1828800"/>
            <a:ext cx="627609" cy="270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CF4727A-D35F-4DA2-AECA-F71038B40D4B}"/>
              </a:ext>
            </a:extLst>
          </p:cNvPr>
          <p:cNvSpPr/>
          <p:nvPr/>
        </p:nvSpPr>
        <p:spPr>
          <a:xfrm>
            <a:off x="6172200" y="2713038"/>
            <a:ext cx="110067" cy="1571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58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65BC53D-1363-4B51-ABD3-7499B621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72" y="1147444"/>
            <a:ext cx="5820587" cy="456311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06B4B8-D54B-4263-994A-89DC5A977326}"/>
              </a:ext>
            </a:extLst>
          </p:cNvPr>
          <p:cNvSpPr txBox="1"/>
          <p:nvPr/>
        </p:nvSpPr>
        <p:spPr>
          <a:xfrm>
            <a:off x="7137401" y="1699105"/>
            <a:ext cx="481753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800" b="1" dirty="0"/>
              <a:t>✅ Finalidade das ODS</a:t>
            </a:r>
          </a:p>
          <a:p>
            <a:pPr marL="0" indent="0">
              <a:buNone/>
            </a:pPr>
            <a:endParaRPr lang="pt-BR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1500" dirty="0"/>
              <a:t>Promover </a:t>
            </a:r>
            <a:r>
              <a:rPr lang="pt-BR" sz="1500" b="1" dirty="0"/>
              <a:t>desenvolvimento sustentável</a:t>
            </a:r>
            <a:r>
              <a:rPr lang="pt-BR" sz="1500" dirty="0"/>
              <a:t> nas dimensões </a:t>
            </a:r>
            <a:r>
              <a:rPr lang="pt-BR" sz="1500" b="1" dirty="0"/>
              <a:t>social</a:t>
            </a:r>
            <a:r>
              <a:rPr lang="pt-BR" sz="1500" dirty="0"/>
              <a:t>, </a:t>
            </a:r>
            <a:r>
              <a:rPr lang="pt-BR" sz="1500" b="1" dirty="0"/>
              <a:t>ambiental</a:t>
            </a:r>
            <a:r>
              <a:rPr lang="pt-BR" sz="1500" dirty="0"/>
              <a:t>, </a:t>
            </a:r>
            <a:r>
              <a:rPr lang="pt-BR" sz="1500" b="1" dirty="0"/>
              <a:t>econômica</a:t>
            </a:r>
            <a:r>
              <a:rPr lang="pt-BR" sz="1500" dirty="0"/>
              <a:t> e </a:t>
            </a:r>
            <a:r>
              <a:rPr lang="pt-BR" sz="1500" b="1" dirty="0"/>
              <a:t>institucional</a:t>
            </a:r>
            <a:r>
              <a:rPr lang="pt-BR" sz="1500" dirty="0"/>
              <a:t>;</a:t>
            </a:r>
          </a:p>
          <a:p>
            <a:endParaRPr lang="pt-B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1500" dirty="0"/>
              <a:t>Serem aplicadas por </a:t>
            </a:r>
            <a:r>
              <a:rPr lang="pt-BR" sz="1500" b="1" dirty="0">
                <a:solidFill>
                  <a:srgbClr val="FF0000"/>
                </a:solidFill>
              </a:rPr>
              <a:t>governos</a:t>
            </a:r>
            <a:r>
              <a:rPr lang="pt-BR" sz="1500" b="1" dirty="0"/>
              <a:t>, empresas, organizações e cidadãos</a:t>
            </a:r>
            <a:r>
              <a:rPr lang="pt-BR" sz="1500" dirty="0"/>
              <a:t> em todo o mundo;</a:t>
            </a:r>
          </a:p>
          <a:p>
            <a:endParaRPr lang="pt-B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FF0000"/>
                </a:solidFill>
              </a:rPr>
              <a:t>Guiar políticas públicas</a:t>
            </a:r>
            <a:r>
              <a:rPr lang="pt-BR" sz="1500" dirty="0">
                <a:solidFill>
                  <a:srgbClr val="FF0000"/>
                </a:solidFill>
              </a:rPr>
              <a:t> </a:t>
            </a:r>
            <a:r>
              <a:rPr lang="pt-BR" sz="1500" dirty="0"/>
              <a:t>e decisões estratégicas no âmbito local, regional, nacional e global.</a:t>
            </a:r>
          </a:p>
        </p:txBody>
      </p:sp>
    </p:spTree>
    <p:extLst>
      <p:ext uri="{BB962C8B-B14F-4D97-AF65-F5344CB8AC3E}">
        <p14:creationId xmlns:p14="http://schemas.microsoft.com/office/powerpoint/2010/main" val="374436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4BE98-9AA2-4F85-BEB9-DD345A82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Objetivos de Desenvolvimento Sustentáveis</a:t>
            </a:r>
            <a:br>
              <a:rPr lang="pt-BR" b="1" dirty="0"/>
            </a:br>
            <a:r>
              <a:rPr lang="pt-BR" b="1" dirty="0"/>
              <a:t>ODS / ONU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241189-F0FF-4B33-AB0C-6F52C02A8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4479"/>
            <a:ext cx="10515600" cy="2069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são os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Objetivos de Desenvolvimento Sustentável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uma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agenda global adotada pela Organização das Nações Unidas (ONU)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 2015, por meio da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Resolução A/RES/70/1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intitulada:</a:t>
            </a:r>
          </a:p>
          <a:p>
            <a:pPr marL="0" indent="0" algn="ctr">
              <a:buNone/>
            </a:pPr>
            <a:r>
              <a:rPr lang="pt-BR" sz="1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"Transformando Nosso Mundo: a Agenda 2030 para o Desenvolvimento Sustentável"</a:t>
            </a:r>
            <a:endParaRPr lang="pt-BR" sz="16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Essa agenda é composta por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 objetivos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169 metas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que representam um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plano de ação global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para erradicar a pobreza, proteger o meio ambiente, promover a prosperidade econômica e garantir paz e justiça para todos, </a:t>
            </a:r>
            <a:r>
              <a:rPr lang="pt-B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 deixar ninguém para trás</a:t>
            </a: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092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GRAMA PPA">
            <a:extLst>
              <a:ext uri="{FF2B5EF4-FFF2-40B4-BE49-F238E27FC236}">
                <a16:creationId xmlns:a16="http://schemas.microsoft.com/office/drawing/2014/main" id="{BF854F1E-84A0-44F6-884E-A5C2C63BC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67" y="1852613"/>
            <a:ext cx="571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1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BC4C05E-C540-4B45-B3B1-60930FFE6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332" y="1388533"/>
            <a:ext cx="8983134" cy="53678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7146AD6-6FD7-4DCE-AAE7-C51DF3770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30274"/>
          </a:xfrm>
        </p:spPr>
        <p:txBody>
          <a:bodyPr/>
          <a:lstStyle/>
          <a:p>
            <a:pPr algn="ctr"/>
            <a:r>
              <a:rPr lang="pt-BR" b="1" dirty="0"/>
              <a:t>Programas PPA 2026 - 2029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D9B34BE-D157-4AF5-8DB4-A2F72573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846" y="1639830"/>
            <a:ext cx="223015" cy="22622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DF11B34-79DB-4F47-8E63-04FBE1DA4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0030" y="5664378"/>
            <a:ext cx="863770" cy="14396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9792606-2572-49EA-901C-F4D0C7E51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1163" y="3391173"/>
            <a:ext cx="1433712" cy="104789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56348B9-C29D-4EC7-B20E-AF517925D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4801" y="3711273"/>
            <a:ext cx="1724755" cy="8598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A73BB51-4258-411F-B8C6-2AF219288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9684" y="4252440"/>
            <a:ext cx="1650366" cy="92007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5D9A432E-1EBA-4A1C-A4E2-0679A027CC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1090" y="2276093"/>
            <a:ext cx="1483785" cy="154561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734FE6F5-16A9-462E-BF84-BB0A46969D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690" y="2224170"/>
            <a:ext cx="270353" cy="226228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B0FFF67B-545E-47C8-9CB3-99B85FD497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22466" y="4815893"/>
            <a:ext cx="2505029" cy="85985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3331F34A-93D7-4A39-88C6-2A07C729DE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9004" y="3908081"/>
            <a:ext cx="275258" cy="261207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C4BFD7BE-E513-4FB9-96C9-4962D14A4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79" y="1950759"/>
            <a:ext cx="223015" cy="226228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2A833D92-0BF7-493E-A866-B10343B5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80" y="2502345"/>
            <a:ext cx="223015" cy="226228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CCBE39C2-4B5C-44E3-A46D-BE9D8F85E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80" y="2781021"/>
            <a:ext cx="223015" cy="226228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37923E83-AEFD-4D26-9435-0D9C1669C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79" y="3061839"/>
            <a:ext cx="223015" cy="226228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33137773-9576-4025-9F06-1D1E97207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846" y="5856686"/>
            <a:ext cx="223015" cy="226228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52CA494B-174E-4471-ACAE-61977EC6A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79" y="6134940"/>
            <a:ext cx="223015" cy="226228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2A749E3F-85A5-4EC8-9623-80040C1B5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133" y="6412185"/>
            <a:ext cx="223015" cy="226228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CB4124BF-0458-4A8B-87E6-B4A0C9A7B7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7524" y="3350002"/>
            <a:ext cx="270353" cy="226228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92FEA29B-5C09-47F0-84D7-CD0D511C6D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690" y="3621603"/>
            <a:ext cx="270353" cy="226228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C78BAB9E-2A11-41D9-AC52-A5AC94837F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0508" y="4215530"/>
            <a:ext cx="270353" cy="226228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A38DCCFB-40ED-4BF1-A8A5-AC922F9B12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471" y="4731957"/>
            <a:ext cx="270353" cy="226228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5217F403-3023-49CE-B1A6-A60B8FAC15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7880" y="5594445"/>
            <a:ext cx="270353" cy="226228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42DD631A-656E-43E3-88BE-75A2CAA0A4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585" y="4452743"/>
            <a:ext cx="275258" cy="261207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F8D67E08-5039-470E-86DB-642222FB11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5603" y="5011245"/>
            <a:ext cx="275258" cy="261207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D87A91E2-9231-4059-A3A8-E307C1D2DC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508" y="5272452"/>
            <a:ext cx="275258" cy="26120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CF397264-6FEC-496F-A320-CB5B4BD2D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4" y="63586"/>
            <a:ext cx="170843" cy="173304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9D145279-916E-463D-974C-F6A3DDEC5F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54" y="288990"/>
            <a:ext cx="181975" cy="152274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A315923F-DEBC-4E69-923B-3D2D5A72ED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54" y="503380"/>
            <a:ext cx="181975" cy="17268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1A73570-7DC4-42CE-A048-97755CFB603F}"/>
              </a:ext>
            </a:extLst>
          </p:cNvPr>
          <p:cNvSpPr txBox="1"/>
          <p:nvPr/>
        </p:nvSpPr>
        <p:spPr>
          <a:xfrm>
            <a:off x="250697" y="23108"/>
            <a:ext cx="7992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Mantém</a:t>
            </a:r>
          </a:p>
          <a:p>
            <a:r>
              <a:rPr lang="pt-BR" sz="1300" dirty="0"/>
              <a:t>Altera</a:t>
            </a:r>
          </a:p>
          <a:p>
            <a:r>
              <a:rPr lang="pt-BR" sz="1300" dirty="0"/>
              <a:t>Novo</a:t>
            </a:r>
          </a:p>
        </p:txBody>
      </p:sp>
    </p:spTree>
    <p:extLst>
      <p:ext uri="{BB962C8B-B14F-4D97-AF65-F5344CB8AC3E}">
        <p14:creationId xmlns:p14="http://schemas.microsoft.com/office/powerpoint/2010/main" val="387924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6FB660-C1D9-46B7-A132-5A26159B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54" y="184678"/>
            <a:ext cx="10515600" cy="6576616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Atuação Legislativa, Administrativa e Fiscalizadora</a:t>
            </a:r>
          </a:p>
          <a:p>
            <a:r>
              <a:rPr lang="pt-BR" dirty="0"/>
              <a:t>Governança Pública Municipal</a:t>
            </a:r>
          </a:p>
          <a:p>
            <a:r>
              <a:rPr lang="pt-BR" dirty="0"/>
              <a:t>Cáceres Mais Saúde: Acesso, Prevenção e Cuidado Continuado</a:t>
            </a:r>
          </a:p>
          <a:p>
            <a:r>
              <a:rPr lang="pt-BR" dirty="0"/>
              <a:t>Educação Inclusiva de Qualidade</a:t>
            </a:r>
          </a:p>
          <a:p>
            <a:r>
              <a:rPr lang="pt-BR" dirty="0"/>
              <a:t>Infraestrutura e Mobilidade Urbana e Rural</a:t>
            </a:r>
          </a:p>
          <a:p>
            <a:r>
              <a:rPr lang="pt-BR" dirty="0"/>
              <a:t>Promoção e Fomento do Turismo e da Cultura Cacerense</a:t>
            </a:r>
          </a:p>
          <a:p>
            <a:r>
              <a:rPr lang="pt-BR" dirty="0"/>
              <a:t>Desen. Econ. e Sustentável da Agricultura Familiar</a:t>
            </a:r>
          </a:p>
          <a:p>
            <a:r>
              <a:rPr lang="pt-BR" dirty="0"/>
              <a:t>Assistência Social</a:t>
            </a:r>
          </a:p>
          <a:p>
            <a:r>
              <a:rPr lang="pt-BR" dirty="0"/>
              <a:t>Políticas para as Mulheres e Promoção da Igualdade Racial</a:t>
            </a:r>
          </a:p>
          <a:p>
            <a:r>
              <a:rPr lang="pt-BR" dirty="0"/>
              <a:t>Fomento, Promoção. e </a:t>
            </a:r>
            <a:r>
              <a:rPr lang="pt-BR" dirty="0" err="1"/>
              <a:t>Dese</a:t>
            </a:r>
            <a:r>
              <a:rPr lang="pt-BR" dirty="0"/>
              <a:t>. de Ações Esporte, Edu, </a:t>
            </a:r>
            <a:r>
              <a:rPr lang="pt-BR" dirty="0" err="1"/>
              <a:t>Amad</a:t>
            </a:r>
            <a:r>
              <a:rPr lang="pt-BR" dirty="0"/>
              <a:t>. e de Alto </a:t>
            </a:r>
            <a:r>
              <a:rPr lang="pt-BR" dirty="0" err="1"/>
              <a:t>Ren</a:t>
            </a:r>
            <a:endParaRPr lang="pt-BR" dirty="0"/>
          </a:p>
          <a:p>
            <a:r>
              <a:rPr lang="pt-BR" dirty="0"/>
              <a:t>Cáceres em Ação - Gestão Fiscal e Trânsito Seguro</a:t>
            </a:r>
          </a:p>
          <a:p>
            <a:r>
              <a:rPr lang="pt-BR" dirty="0"/>
              <a:t>Cáceres Mais Verde</a:t>
            </a:r>
          </a:p>
          <a:p>
            <a:r>
              <a:rPr lang="pt-BR" dirty="0"/>
              <a:t>Distrito de Oportunidades</a:t>
            </a:r>
          </a:p>
          <a:p>
            <a:r>
              <a:rPr lang="pt-BR" dirty="0"/>
              <a:t>Incentivo ao Empreendedorismo Sustentável</a:t>
            </a:r>
          </a:p>
          <a:p>
            <a:r>
              <a:rPr lang="pt-BR" dirty="0"/>
              <a:t>Gestão da Previdência Social Municipal</a:t>
            </a:r>
          </a:p>
          <a:p>
            <a:r>
              <a:rPr lang="pt-BR" dirty="0"/>
              <a:t>Organização e Modernização Administrativa</a:t>
            </a:r>
          </a:p>
          <a:p>
            <a:r>
              <a:rPr lang="pt-BR" dirty="0"/>
              <a:t>Água Tratada e Saneamento Básico    </a:t>
            </a:r>
          </a:p>
        </p:txBody>
      </p:sp>
      <p:pic>
        <p:nvPicPr>
          <p:cNvPr id="3074" name="Picture 2" descr="Objetivo 16. Promover sociedades pacíficas e inclusivas para o  desenvolvimento sustentável, proporcionar o acesso à justiça para todos e  construir instituições eficazes, responsáveis e inclusivas em todos os  níveis | GT Agenda 2030">
            <a:extLst>
              <a:ext uri="{FF2B5EF4-FFF2-40B4-BE49-F238E27FC236}">
                <a16:creationId xmlns:a16="http://schemas.microsoft.com/office/drawing/2014/main" id="{86B94CEB-A751-40ED-893B-474E0A0DE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34" y="65476"/>
            <a:ext cx="378729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DS-16 – PNUD – Agenda 2030 Oeste do Paraná">
            <a:extLst>
              <a:ext uri="{FF2B5EF4-FFF2-40B4-BE49-F238E27FC236}">
                <a16:creationId xmlns:a16="http://schemas.microsoft.com/office/drawing/2014/main" id="{122EE693-233B-4392-B296-AE9A0B3B4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63" y="65475"/>
            <a:ext cx="360363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bjetivo 16. Promover sociedades pacíficas e inclusivas para o  desenvolvimento sustentável, proporcionar o acesso à justiça para todos e  construir instituições eficazes, responsáveis e inclusivas em todos os  níveis | GT Agenda 2030">
            <a:extLst>
              <a:ext uri="{FF2B5EF4-FFF2-40B4-BE49-F238E27FC236}">
                <a16:creationId xmlns:a16="http://schemas.microsoft.com/office/drawing/2014/main" id="{40E996A5-2E6A-4AA0-A20A-85D244533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61" y="440389"/>
            <a:ext cx="378729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ODS-16 – PNUD – Agenda 2030 Oeste do Paraná">
            <a:extLst>
              <a:ext uri="{FF2B5EF4-FFF2-40B4-BE49-F238E27FC236}">
                <a16:creationId xmlns:a16="http://schemas.microsoft.com/office/drawing/2014/main" id="{A6BCD917-5D14-4CA1-8745-98D1791B0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90" y="440390"/>
            <a:ext cx="360363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bjetivo 3. Assegurar uma vida saudável e promover o bem-estar para todas e  todos, em todas as idades | GT Agenda 2030">
            <a:extLst>
              <a:ext uri="{FF2B5EF4-FFF2-40B4-BE49-F238E27FC236}">
                <a16:creationId xmlns:a16="http://schemas.microsoft.com/office/drawing/2014/main" id="{0F16CDB3-570A-423D-8587-7F39FF3D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12" y="846263"/>
            <a:ext cx="36447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bjetivo 4. Assegurar a educação inclusiva e equitativa e de qualidade, e  promover oportunidades de aprendizagem ao longo da vida para todas e todos  | GT Agenda 2030">
            <a:extLst>
              <a:ext uri="{FF2B5EF4-FFF2-40B4-BE49-F238E27FC236}">
                <a16:creationId xmlns:a16="http://schemas.microsoft.com/office/drawing/2014/main" id="{ABB9B628-4A1B-4010-A1CA-C5E0FE5A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18" y="1216639"/>
            <a:ext cx="373428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etalhes do Objetivo - ObservaVIX">
            <a:extLst>
              <a:ext uri="{FF2B5EF4-FFF2-40B4-BE49-F238E27FC236}">
                <a16:creationId xmlns:a16="http://schemas.microsoft.com/office/drawing/2014/main" id="{50835AD4-37F7-4B98-AA83-C70E3A15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1" y="1216639"/>
            <a:ext cx="378729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etalhes do Objetivo - ObservaVIX">
            <a:extLst>
              <a:ext uri="{FF2B5EF4-FFF2-40B4-BE49-F238E27FC236}">
                <a16:creationId xmlns:a16="http://schemas.microsoft.com/office/drawing/2014/main" id="{0A7F96A9-33DF-4649-8B3E-116CD6B4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27" y="1562911"/>
            <a:ext cx="407458" cy="4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C4F00390-50FB-46EA-977A-C5A798AA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85" y="1562911"/>
            <a:ext cx="375179" cy="4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etalhes do Objetivo - ObservaVIX">
            <a:extLst>
              <a:ext uri="{FF2B5EF4-FFF2-40B4-BE49-F238E27FC236}">
                <a16:creationId xmlns:a16="http://schemas.microsoft.com/office/drawing/2014/main" id="{5793FB6A-7E36-4B10-99B5-33232FD7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84" y="1922395"/>
            <a:ext cx="382058" cy="4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0BF4995F-5D30-434C-AE83-CB98BFE2D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88" y="1922395"/>
            <a:ext cx="375179" cy="4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Objetivos de Desenvolvimento Sustentável | As Nações Unidas no Brasil">
            <a:extLst>
              <a:ext uri="{FF2B5EF4-FFF2-40B4-BE49-F238E27FC236}">
                <a16:creationId xmlns:a16="http://schemas.microsoft.com/office/drawing/2014/main" id="{6ED3450C-B488-42B3-A78B-DE2E963F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16" y="2353761"/>
            <a:ext cx="375179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Objetivo 1. Acabar com a pobreza em todas as suas formas, em todos os  lugares | GT Agenda 2030">
            <a:extLst>
              <a:ext uri="{FF2B5EF4-FFF2-40B4-BE49-F238E27FC236}">
                <a16:creationId xmlns:a16="http://schemas.microsoft.com/office/drawing/2014/main" id="{E9ED5237-8C28-4C90-BF84-BE748586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96" y="2726953"/>
            <a:ext cx="364388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Detalhes do Objetivo - ObservaVIX">
            <a:extLst>
              <a:ext uri="{FF2B5EF4-FFF2-40B4-BE49-F238E27FC236}">
                <a16:creationId xmlns:a16="http://schemas.microsoft.com/office/drawing/2014/main" id="{D75F06EF-29A8-4AA4-BF8F-21F1503BF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412" y="2364711"/>
            <a:ext cx="382058" cy="35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Objetivo 12. Assegurar padrões de produção e de consumo sustentáveis | GT  Agenda 2030">
            <a:extLst>
              <a:ext uri="{FF2B5EF4-FFF2-40B4-BE49-F238E27FC236}">
                <a16:creationId xmlns:a16="http://schemas.microsoft.com/office/drawing/2014/main" id="{04359A63-E93B-45F9-ABD9-698EA665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470" y="2358523"/>
            <a:ext cx="345016" cy="3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Objetivo 1. Acabar com a pobreza em todas as suas formas, em todos os  lugares | GT Agenda 2030">
            <a:extLst>
              <a:ext uri="{FF2B5EF4-FFF2-40B4-BE49-F238E27FC236}">
                <a16:creationId xmlns:a16="http://schemas.microsoft.com/office/drawing/2014/main" id="{683CE9C2-A8FB-4647-9EA4-79934AC8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28" y="2358461"/>
            <a:ext cx="364388" cy="36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Detalhes do Objetivo - ObservaVIX">
            <a:extLst>
              <a:ext uri="{FF2B5EF4-FFF2-40B4-BE49-F238E27FC236}">
                <a16:creationId xmlns:a16="http://schemas.microsoft.com/office/drawing/2014/main" id="{BA3A99F0-4F6D-4B2A-85AF-518CCF06A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61" y="2726953"/>
            <a:ext cx="378729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Objetivo 5. Alcançar a igualdade de gênero e empoderar todas as mulheres e  meninas | GT Agenda 2030">
            <a:extLst>
              <a:ext uri="{FF2B5EF4-FFF2-40B4-BE49-F238E27FC236}">
                <a16:creationId xmlns:a16="http://schemas.microsoft.com/office/drawing/2014/main" id="{F2A135CD-E3D0-49D3-82C1-A559724F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67" y="3175000"/>
            <a:ext cx="345016" cy="3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Detalhes do Objetivo - ObservaVIX">
            <a:extLst>
              <a:ext uri="{FF2B5EF4-FFF2-40B4-BE49-F238E27FC236}">
                <a16:creationId xmlns:a16="http://schemas.microsoft.com/office/drawing/2014/main" id="{9EA290DE-7F50-4FF4-A197-4EDB97995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92" y="3175000"/>
            <a:ext cx="345017" cy="3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Objetivo 4. Assegurar a educação inclusiva e equitativa e de qualidade, e  promover oportunidades de aprendizagem ao longo da vida para todas e todos  | GT Agenda 2030">
            <a:extLst>
              <a:ext uri="{FF2B5EF4-FFF2-40B4-BE49-F238E27FC236}">
                <a16:creationId xmlns:a16="http://schemas.microsoft.com/office/drawing/2014/main" id="{3772E834-6004-4E48-94E2-0A269291A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844" y="3526942"/>
            <a:ext cx="373428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Objetivo 3. Assegurar uma vida saudável e promover o bem-estar para todas e  todos, em todas as idades | GT Agenda 2030">
            <a:extLst>
              <a:ext uri="{FF2B5EF4-FFF2-40B4-BE49-F238E27FC236}">
                <a16:creationId xmlns:a16="http://schemas.microsoft.com/office/drawing/2014/main" id="{050B844E-E7C7-47D8-99DE-404001C2C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374" y="3526942"/>
            <a:ext cx="36447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277FBC3E-5612-40F7-875E-D1C310AE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82" y="3914517"/>
            <a:ext cx="375179" cy="3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Objetivo 16. Promover sociedades pacíficas e inclusivas para o  desenvolvimento sustentável, proporcionar o acesso à justiça para todos e  construir instituições eficazes, responsáveis e inclusivas em todos os  níveis | GT Agenda 2030">
            <a:extLst>
              <a:ext uri="{FF2B5EF4-FFF2-40B4-BE49-F238E27FC236}">
                <a16:creationId xmlns:a16="http://schemas.microsoft.com/office/drawing/2014/main" id="{FA9C212A-3753-4DBD-8E63-5EF95B78F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61" y="3919280"/>
            <a:ext cx="378729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Objetivo 13. Tomar medidas urgentes para combater a mudança climática e  seus impactos (*) | GT Agenda 2030">
            <a:extLst>
              <a:ext uri="{FF2B5EF4-FFF2-40B4-BE49-F238E27FC236}">
                <a16:creationId xmlns:a16="http://schemas.microsoft.com/office/drawing/2014/main" id="{E5586ECD-95A3-465B-827D-D15132D3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93" y="4246214"/>
            <a:ext cx="413926" cy="4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Objetivo 15. Proteger, recuperar e promover o uso sustentável dos  ecossistemas terrestres, gerir de forma sustentável as florestas, combater  a desertificação, deter e reverter a degradação da terra e deter a perda">
            <a:extLst>
              <a:ext uri="{FF2B5EF4-FFF2-40B4-BE49-F238E27FC236}">
                <a16:creationId xmlns:a16="http://schemas.microsoft.com/office/drawing/2014/main" id="{7319930F-B26B-41F7-8002-D2A7D6B0A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39" y="4246212"/>
            <a:ext cx="413926" cy="40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Detalhes do Objetivo - ObservaVIX">
            <a:extLst>
              <a:ext uri="{FF2B5EF4-FFF2-40B4-BE49-F238E27FC236}">
                <a16:creationId xmlns:a16="http://schemas.microsoft.com/office/drawing/2014/main" id="{DCE05E53-4FDF-45E7-8C7C-DC808965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863" y="4653670"/>
            <a:ext cx="407458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Detalhes do Objetivo - ObservaVIX">
            <a:extLst>
              <a:ext uri="{FF2B5EF4-FFF2-40B4-BE49-F238E27FC236}">
                <a16:creationId xmlns:a16="http://schemas.microsoft.com/office/drawing/2014/main" id="{2D28054F-BBA7-42E5-8726-892A5798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65" y="4653671"/>
            <a:ext cx="382058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Detalhes do Objetivo - ObservaVIX">
            <a:extLst>
              <a:ext uri="{FF2B5EF4-FFF2-40B4-BE49-F238E27FC236}">
                <a16:creationId xmlns:a16="http://schemas.microsoft.com/office/drawing/2014/main" id="{52846EBD-25F0-4D0F-ADDD-ADA9C693B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56" y="5028849"/>
            <a:ext cx="382058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4" descr="Objetivo 12. Assegurar padrões de produção e de consumo sustentáveis | GT  Agenda 2030">
            <a:extLst>
              <a:ext uri="{FF2B5EF4-FFF2-40B4-BE49-F238E27FC236}">
                <a16:creationId xmlns:a16="http://schemas.microsoft.com/office/drawing/2014/main" id="{94E33DC4-EC74-49CB-BDBD-BAD066A8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73" y="5025371"/>
            <a:ext cx="345016" cy="3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2" descr="Objetivo 1. Acabar com a pobreza em todas as suas formas, em todos os  lugares | GT Agenda 2030">
            <a:extLst>
              <a:ext uri="{FF2B5EF4-FFF2-40B4-BE49-F238E27FC236}">
                <a16:creationId xmlns:a16="http://schemas.microsoft.com/office/drawing/2014/main" id="{35718925-9DB9-43B1-B9C3-8677D719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96" y="5420728"/>
            <a:ext cx="364388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Detalhes do Objetivo - ObservaVIX">
            <a:extLst>
              <a:ext uri="{FF2B5EF4-FFF2-40B4-BE49-F238E27FC236}">
                <a16:creationId xmlns:a16="http://schemas.microsoft.com/office/drawing/2014/main" id="{FAAA11AA-E4BC-41D2-9ED7-8230EF89F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84" y="5417132"/>
            <a:ext cx="382058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Objetivo 16. Promover sociedades pacíficas e inclusivas para o  desenvolvimento sustentável, proporcionar o acesso à justiça para todos e  construir instituições eficazes, responsáveis e inclusivas em todos os  níveis | GT Agenda 2030">
            <a:extLst>
              <a:ext uri="{FF2B5EF4-FFF2-40B4-BE49-F238E27FC236}">
                <a16:creationId xmlns:a16="http://schemas.microsoft.com/office/drawing/2014/main" id="{BB6F6935-3FA0-4602-B5A5-4E78F27AA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61" y="5805415"/>
            <a:ext cx="378729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Objetivo 6. Assegurar a disponibilidade e gestão sustentável da água e  saneamento para todas e todos | GT Agenda 2030">
            <a:extLst>
              <a:ext uri="{FF2B5EF4-FFF2-40B4-BE49-F238E27FC236}">
                <a16:creationId xmlns:a16="http://schemas.microsoft.com/office/drawing/2014/main" id="{B0964FDC-78FF-431C-AF27-7CE45B58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79" y="6180594"/>
            <a:ext cx="376355" cy="3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heça a logo escolhida para ser a marca oficial do ODS 18 —  Secretaria-Geral">
            <a:extLst>
              <a:ext uri="{FF2B5EF4-FFF2-40B4-BE49-F238E27FC236}">
                <a16:creationId xmlns:a16="http://schemas.microsoft.com/office/drawing/2014/main" id="{CD82DA17-F3F1-4026-B430-E65A9B84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647" y="3175000"/>
            <a:ext cx="378729" cy="3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3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úblico-alvo, Como Encontrar As Pessoas Certas">
            <a:extLst>
              <a:ext uri="{FF2B5EF4-FFF2-40B4-BE49-F238E27FC236}">
                <a16:creationId xmlns:a16="http://schemas.microsoft.com/office/drawing/2014/main" id="{1917D1C4-324F-49B6-AD04-AAD07287A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3" y="4674293"/>
            <a:ext cx="3183468" cy="20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 efeito positivo de anotar seus objetivos!">
            <a:extLst>
              <a:ext uri="{FF2B5EF4-FFF2-40B4-BE49-F238E27FC236}">
                <a16:creationId xmlns:a16="http://schemas.microsoft.com/office/drawing/2014/main" id="{834FE531-4D17-4A6E-ACDD-78B571A3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3" y="2375250"/>
            <a:ext cx="3183468" cy="19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ustificativa de TCC: aprenda como fazer e veja exemplos">
            <a:extLst>
              <a:ext uri="{FF2B5EF4-FFF2-40B4-BE49-F238E27FC236}">
                <a16:creationId xmlns:a16="http://schemas.microsoft.com/office/drawing/2014/main" id="{BA056942-0D16-462F-9C5B-07B08DCCA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3" y="207086"/>
            <a:ext cx="3183468" cy="18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E74C9A0-FA19-42BB-AC5A-91CD501BE66C}"/>
              </a:ext>
            </a:extLst>
          </p:cNvPr>
          <p:cNvSpPr txBox="1"/>
          <p:nvPr/>
        </p:nvSpPr>
        <p:spPr>
          <a:xfrm>
            <a:off x="4204050" y="66828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Explica o problema, a necessidade ou a demanda que deu origem ao programa, contextualizando a situação atual e a relevância da intervenção pública.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56BB733-EDDE-4ABD-A5EB-52EBC9A295C6}"/>
              </a:ext>
            </a:extLst>
          </p:cNvPr>
          <p:cNvSpPr txBox="1"/>
          <p:nvPr/>
        </p:nvSpPr>
        <p:spPr>
          <a:xfrm>
            <a:off x="4275667" y="30403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Define o que se pretende alcançar com o programa, de forma clara e mensurável.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C1F8A5E-C1D0-4049-AF1A-2BD584993C31}"/>
              </a:ext>
            </a:extLst>
          </p:cNvPr>
          <p:cNvSpPr txBox="1"/>
          <p:nvPr/>
        </p:nvSpPr>
        <p:spPr>
          <a:xfrm>
            <a:off x="4275667" y="524790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Especifica quem será beneficiado diretamente pelas ações e resultados do programa.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FE32627-3528-4BD5-8AA9-ACCEABD65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26" y="-127524"/>
            <a:ext cx="3056273" cy="7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81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8B86297-CA43-4A8A-BFCB-D3C94A9A5C98}"/>
              </a:ext>
            </a:extLst>
          </p:cNvPr>
          <p:cNvSpPr txBox="1"/>
          <p:nvPr/>
        </p:nvSpPr>
        <p:spPr>
          <a:xfrm>
            <a:off x="160866" y="65037"/>
            <a:ext cx="502920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b="1" dirty="0">
                <a:highlight>
                  <a:srgbClr val="FFFF00"/>
                </a:highlight>
              </a:rPr>
              <a:t>Governança Pública Municipal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CONSOLIDAR PROCESSOS DE GESTÃO POR RESULTADOS VOLTADOS PARA O APEFEIÇOAMENTO DE POLÍTICAS DE PLANEJAMENTO COM A FINALIDADE DE IMPLEMENTAR E MELHORAR A GESTÃO DE PESSOAS COM VISTAS AO DESENVOLVIMENTO PROFISSIONAL, A GESTÃO DE PROCESSOS VISANDO A CELERIDADE, A GESTÃO FINANCEIRA COM FOCO NO EQUILÍBRIO FISCAL,  A GESTÃO ESTATAL FAZENDÁRIA EFICIENTE NA ARRECADAÇÃO DE RECEITAS.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5D20B6-D8A2-4A25-B8E2-58247D5F2894}"/>
              </a:ext>
            </a:extLst>
          </p:cNvPr>
          <p:cNvSpPr txBox="1"/>
          <p:nvPr/>
        </p:nvSpPr>
        <p:spPr>
          <a:xfrm>
            <a:off x="160866" y="2793999"/>
            <a:ext cx="49614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b="1" dirty="0">
                <a:highlight>
                  <a:srgbClr val="FFFF00"/>
                </a:highlight>
              </a:rPr>
              <a:t>Cáceres Mais Saúde: Acesso, Prevenção e Cuidado Continuado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AMPLIAR O ACESSO DA POPULAÇÃO AOS SERVIÇOS ESSENCIAIS DE SAÚDE, COM ÊNFASE NA PREVENÇÃO POR MEIO DA VACINAÇÃO, NA CONTINUIDADE DO CUIDADO FARMACÊUTICO E DOMICILIAR E NA QUALIFICAÇÃO DA ATENÇÃO PRIMÁRIA.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9D492E-DD88-4D54-902B-249C7408440E}"/>
              </a:ext>
            </a:extLst>
          </p:cNvPr>
          <p:cNvSpPr txBox="1"/>
          <p:nvPr/>
        </p:nvSpPr>
        <p:spPr>
          <a:xfrm>
            <a:off x="160866" y="5151565"/>
            <a:ext cx="496146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Educação Inclusiva de Qualidade</a:t>
            </a:r>
          </a:p>
          <a:p>
            <a:endParaRPr lang="pt-BR" sz="1500" dirty="0"/>
          </a:p>
          <a:p>
            <a:pPr algn="just"/>
            <a:r>
              <a:rPr lang="pt-BR" sz="1500" dirty="0"/>
              <a:t>GARANTIR UM ENSINO DE QUALIDADE NA EDUCAÇÃO INFANTIL E ENSINO FUNDAMENTAL AMPLIANDO O ATENDIMENTO COM ABERTURAS DE VAGAS.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F3F84ED-82A9-43DD-A026-2A4251371E0E}"/>
              </a:ext>
            </a:extLst>
          </p:cNvPr>
          <p:cNvSpPr txBox="1"/>
          <p:nvPr/>
        </p:nvSpPr>
        <p:spPr>
          <a:xfrm>
            <a:off x="5935134" y="65037"/>
            <a:ext cx="53932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Infraestrutura e Mobilidade Urbana e Rural</a:t>
            </a:r>
          </a:p>
          <a:p>
            <a:endParaRPr lang="pt-BR" sz="1500" dirty="0"/>
          </a:p>
          <a:p>
            <a:r>
              <a:rPr lang="pt-BR" sz="1500" dirty="0"/>
              <a:t>MELHORAR O DESENVOLVIMENTO SOCIOECONÔMICO DE CÁCERES, INTENSIFICANDO OS SERVIÇOS URBANOS E RURAIS.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9E0093-9962-4068-868E-672AF1E7B061}"/>
              </a:ext>
            </a:extLst>
          </p:cNvPr>
          <p:cNvSpPr txBox="1"/>
          <p:nvPr/>
        </p:nvSpPr>
        <p:spPr>
          <a:xfrm>
            <a:off x="5935134" y="1450031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Desenvolvimento Econômico e Sustentável da Agricultura Familiar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ESTIMULAR A PRODUÇÃO DA AGRICULTURA FAMILIAR ELABORANDO E PROPONDO PROGRAMAS DE APOIO AO PEQUENO PRODUTOR.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905C81A-F0BF-4D74-98D2-6FF0A116AD8D}"/>
              </a:ext>
            </a:extLst>
          </p:cNvPr>
          <p:cNvSpPr txBox="1"/>
          <p:nvPr/>
        </p:nvSpPr>
        <p:spPr>
          <a:xfrm>
            <a:off x="5841999" y="2793999"/>
            <a:ext cx="60960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Assistência Social</a:t>
            </a:r>
          </a:p>
          <a:p>
            <a:endParaRPr lang="pt-BR" sz="1500" dirty="0"/>
          </a:p>
          <a:p>
            <a:pPr algn="just"/>
            <a:r>
              <a:rPr lang="pt-BR" sz="1500" dirty="0"/>
              <a:t>PROPORCIONAR A EXECUÇÃO, DE FORMA PLANEJADA DA POLÍTICA DE ASSISTÊNCIA SOCIAL EM ÂMBITO MUNICIPAL, DE MODO A ASSEGURAR A OFERTA QUALIFICADA DOS SERVIÇOS QUE ASSEGUREM A PROTEÇÃO SOCIAL, CONFORME AS NECESSIDADES, VULNERABILIDADES E RISCOS DO TERRITÓRIO.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D3933C4-3BAB-414B-B733-AA4619EABB23}"/>
              </a:ext>
            </a:extLst>
          </p:cNvPr>
          <p:cNvSpPr txBox="1"/>
          <p:nvPr/>
        </p:nvSpPr>
        <p:spPr>
          <a:xfrm>
            <a:off x="5871633" y="4732991"/>
            <a:ext cx="60960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Políticas para as Mulheres e Promoção da Igualdade Racial</a:t>
            </a:r>
          </a:p>
          <a:p>
            <a:endParaRPr lang="pt-BR" sz="1500" dirty="0"/>
          </a:p>
          <a:p>
            <a:pPr algn="just"/>
            <a:r>
              <a:rPr lang="pt-BR" sz="1500" dirty="0"/>
              <a:t>GARANTIR A INTEGRIDADE FÍSICA, EMOCIONAL E SOCIAL DAS MULHERES EM SITUAÇÃO DE VIOLÊNCIA NO ÂMBITO FAMILIAR, ASSEGURANDO-LHES ACOLHIMENTO, ORIENTAÇÃO E ACOMPANHAMENTO QUALIFICADO, HUMANIZADO E SIGILOSO DAS VÍTIMAS, RESPEITANDO SUA DIGNIDADE, AUTONOMIA E CONTEXTO DE VULNERABILIDADE.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B1ED98-6612-4A52-AB73-892E5133B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26" y="-127524"/>
            <a:ext cx="2596774" cy="6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28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4941CBE-A50F-44F4-A0A7-18D54B870407}"/>
              </a:ext>
            </a:extLst>
          </p:cNvPr>
          <p:cNvSpPr txBox="1"/>
          <p:nvPr/>
        </p:nvSpPr>
        <p:spPr>
          <a:xfrm>
            <a:off x="474134" y="167986"/>
            <a:ext cx="463126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Cáceres em Ação - Gestão Fiscal e Trânsito Seguro</a:t>
            </a:r>
          </a:p>
          <a:p>
            <a:endParaRPr lang="pt-BR" sz="1500" dirty="0"/>
          </a:p>
          <a:p>
            <a:pPr algn="just"/>
            <a:r>
              <a:rPr lang="pt-BR" sz="1500" dirty="0"/>
              <a:t>PROMOVER A EFICIÊNCIA DA GESTÃO FISCAL E A MODERNIZAÇÃO DA MOBILIDADE URBANA, INTEGRADA ÀS AÇÕES QUE MELHOREM A ARRECADAÇÃO, O CONTROLE DE GASTOS PÚBLICOS E A SEGURANÇA NO TRÂNSITO.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E6A7ED-495D-4D19-AE26-B42D03482949}"/>
              </a:ext>
            </a:extLst>
          </p:cNvPr>
          <p:cNvSpPr txBox="1"/>
          <p:nvPr/>
        </p:nvSpPr>
        <p:spPr>
          <a:xfrm>
            <a:off x="6172200" y="1016538"/>
            <a:ext cx="4809067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500" b="1" dirty="0">
                <a:highlight>
                  <a:srgbClr val="FFFF00"/>
                </a:highlight>
              </a:rPr>
              <a:t>Cáceres Mais Verde</a:t>
            </a:r>
          </a:p>
          <a:p>
            <a:pPr algn="just"/>
            <a:endParaRPr lang="pt-BR" sz="1500" dirty="0"/>
          </a:p>
          <a:p>
            <a:pPr algn="just"/>
            <a:r>
              <a:rPr lang="pt-BR" sz="1500" dirty="0"/>
              <a:t>AMPLIAR A COBERTURA VEGETAL EM ÁREAS URBANAS ATRAVÉS DO PLANTIO DE ÁRVORES NATIVAS.</a:t>
            </a:r>
          </a:p>
          <a:p>
            <a:pPr algn="just"/>
            <a:r>
              <a:rPr lang="pt-BR" sz="1500" dirty="0"/>
              <a:t>CRIAR, AMPLIAR ÁREAS VERDES EM BAIRROS E ESPAÇOS PÚBLICOS PARA REDUZIR ILHAS DE CALOR, MEHORAR A QUALDADE DE VIDA E AUMENTAR AS DIVERSIDADES  DE ESPÉCIES MIGRATÓRIAS; AMPLIAR E TORNAR PERMANENTES AS ATIVIDADES DE CONSCIENTIZAÇÃO AMBIENTAL DOS MUNÍCÍPES SOBRE OS PRINCIPAIS PROBLEMAS DO MUNICÍPIO, FAZENDO-OS ENTENDER O PAPEL DE CADA UM.  </a:t>
            </a:r>
          </a:p>
          <a:p>
            <a:pPr algn="just"/>
            <a:r>
              <a:rPr lang="pt-BR" sz="1500" dirty="0"/>
              <a:t>RECUPERAR ÁREAS DEGRADAS ATRAVÉS DE TÉCNICAS DE REFLORESTAMENTO E MANEJO SUSTENTÁVEL. AUMENTAR A COBERTURA VEGETAL PARA MELHORAR A QUALIDADE DO SOLO, A BIODIVERSIDADE E FONTES DE ÁGUA NATURAL LOCAL. ENGAJAR A COMUNIDADE DIRETAMENTE ENVOLVIDA NAS AÇÕES PARA MELHORAR A QUALIDADE DO SOLO, A BIODIVERSIDADE E FONTES DE ÁGUA NATURAL LOCAL. ENGAJAR A COMUNIDADE  DIRETAMENTE ENVOLVIDAS NAS AÇÕES DE REVITALIZAÇÃO PARA AUMENTAR A CONSCIENTIZAÇÃO AMBIENTAL, ASSEGURANDO O CUMPRIMENTO DO TAC e DO PACTO COMISSÓRIO, MELHORANDO A QUALIDADE DE VIDA NO MUNICÍPIO.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EC0AD96-8282-4412-9B58-FBC967C126B2}"/>
              </a:ext>
            </a:extLst>
          </p:cNvPr>
          <p:cNvSpPr txBox="1"/>
          <p:nvPr/>
        </p:nvSpPr>
        <p:spPr>
          <a:xfrm>
            <a:off x="474134" y="1969279"/>
            <a:ext cx="434551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Distrito de Oportunidades</a:t>
            </a:r>
          </a:p>
          <a:p>
            <a:endParaRPr lang="pt-BR" sz="1500" dirty="0"/>
          </a:p>
          <a:p>
            <a:pPr algn="just"/>
            <a:r>
              <a:rPr lang="pt-BR" sz="1500" dirty="0"/>
              <a:t>DESENVOLVER E IMPLEMENTAR UMA LEGISLAÇÃO DE INCENTIVOS FISCAIS E ESTRUTURAIS PARA ATRAIR NOVAS EMPRESAS PARA O DISTRITO INDUSTRIAL. CRIAR CONDIÇÕES FAVORÁVEIS QUE INCLUAM INFRAESTRUTURA MODERNA, BENEFÍCIOS FISCAIS E SUPORTE LOGÍSTICO, TORNANDO O DISTRITO UM AMBIENTE IDEAL PARA O CRESCIMENTO EMPRESARIAL.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87E4EE-801F-419D-9753-0290F1C87FB7}"/>
              </a:ext>
            </a:extLst>
          </p:cNvPr>
          <p:cNvSpPr txBox="1"/>
          <p:nvPr/>
        </p:nvSpPr>
        <p:spPr>
          <a:xfrm>
            <a:off x="474134" y="4369936"/>
            <a:ext cx="434551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300" b="1" dirty="0">
                <a:highlight>
                  <a:srgbClr val="FFFF00"/>
                </a:highlight>
              </a:rPr>
              <a:t>Incentivo ao Empreendedorismo Sustentável</a:t>
            </a:r>
          </a:p>
          <a:p>
            <a:pPr algn="just"/>
            <a:endParaRPr lang="pt-BR" sz="1300" dirty="0"/>
          </a:p>
          <a:p>
            <a:pPr algn="just"/>
            <a:r>
              <a:rPr lang="pt-BR" sz="1300" dirty="0"/>
              <a:t>FOMENTAR A CULTURA EMPREENDEDORA E PROMOVER A CRIAÇÃO, DESENVOLVIMENTO E SUSTENTABILIDADE DE EMPREENDIMENTOS INOVADORES E INCLUSIVOS, FORTALECENDO A ECONOMIA LOCAL. CRIAR UM AMBIENTE PROPÍCIO AO EMPREENDEDORISMO POR MEIO DE CAPACITAÇÃO, ACESSO AO CRÉDITO E APOIO TÉCNICO. INCENTIVAR A INOVAÇÃO E A FORMALIZAÇÃO DE NOVOS NEGÓCIOS EM SETORES ESTRATÉGICOS E PROMOVER PARCERIAS COM INSTITUIÇÕES DE ENSINO PÚBLICO OU PRIVADO.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6DF0E4-FB69-4AFD-9E52-2F02DCF99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5DC983-1A00-45EC-BD11-4CECE6FF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/>
              <a:t>Audiências públicas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64059A-2565-469F-9DF6-A865CBFAD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500" dirty="0"/>
              <a:t>Lei de Responsabilidade Fiscal (Lei Complementar nº 101/2000)</a:t>
            </a:r>
          </a:p>
          <a:p>
            <a:pPr marL="0" indent="0">
              <a:buNone/>
            </a:pPr>
            <a:r>
              <a:rPr lang="pt-BR" sz="2500" dirty="0"/>
              <a:t>	Art. 48 – Transparência da Gestão Fiscal</a:t>
            </a:r>
          </a:p>
          <a:p>
            <a:pPr marL="0" indent="0">
              <a:buNone/>
            </a:pPr>
            <a:r>
              <a:rPr lang="pt-BR" sz="2500" dirty="0"/>
              <a:t>	</a:t>
            </a:r>
          </a:p>
          <a:p>
            <a:r>
              <a:rPr lang="pt-BR" sz="2500" dirty="0"/>
              <a:t>Normas de Tribunais de Contas (como o TCE-MT) – recomendam audiências em processos de planejamento</a:t>
            </a:r>
          </a:p>
          <a:p>
            <a:endParaRPr lang="pt-BR" sz="2500" dirty="0"/>
          </a:p>
          <a:p>
            <a:r>
              <a:rPr lang="pt-BR" sz="2500" dirty="0"/>
              <a:t>Constituição Federal (art. 37, caput) – princípio da publicidade e participação;</a:t>
            </a:r>
          </a:p>
          <a:p>
            <a:pPr marL="0" indent="0">
              <a:buNone/>
            </a:pPr>
            <a:endParaRPr lang="pt-BR" sz="2500" dirty="0"/>
          </a:p>
          <a:p>
            <a:r>
              <a:rPr lang="pt-BR" sz="2500" dirty="0"/>
              <a:t>Estatuto da Cidade (Lei nº 10.257/2001) – obriga audiências em planos urbanísticos;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4FFD9B-55C5-4522-8B4D-66A67505D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4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CD49063-1A89-421F-A891-93260CA3BB99}"/>
              </a:ext>
            </a:extLst>
          </p:cNvPr>
          <p:cNvSpPr txBox="1"/>
          <p:nvPr/>
        </p:nvSpPr>
        <p:spPr>
          <a:xfrm>
            <a:off x="143933" y="537339"/>
            <a:ext cx="39708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Organização e Modernização Administrativa</a:t>
            </a:r>
          </a:p>
          <a:p>
            <a:endParaRPr lang="pt-BR" sz="1500" dirty="0"/>
          </a:p>
          <a:p>
            <a:pPr algn="just"/>
            <a:r>
              <a:rPr lang="pt-BR" sz="1500" dirty="0"/>
              <a:t>PROMOVER A SATISFAÇÃO DOS SERVIDORES, ATENDER O AUMENTO DE SERVIÇOS PRESTADOS PELA AUTARQUIA, ASSIM COMO MELHORAR O EXISTENTE.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CF002B-F7CE-4BA1-A5E0-D143C0929F90}"/>
              </a:ext>
            </a:extLst>
          </p:cNvPr>
          <p:cNvSpPr txBox="1"/>
          <p:nvPr/>
        </p:nvSpPr>
        <p:spPr>
          <a:xfrm>
            <a:off x="143933" y="2213170"/>
            <a:ext cx="39708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Água Tratada e Saneamento Básico    </a:t>
            </a:r>
          </a:p>
          <a:p>
            <a:endParaRPr lang="pt-BR" sz="1500" dirty="0"/>
          </a:p>
          <a:p>
            <a:pPr algn="just"/>
            <a:r>
              <a:rPr lang="pt-BR" sz="1500" dirty="0"/>
              <a:t>AMPLIAR, MELHORAR E MODERNIZAR O SISTEMA DE ÁGUA, LIMPEZA URBANA E COLETA CONVENCIONAL E SELETIVA GARANTINDO O DESCARTE CORRETO DOS RESÍDUOS PARA A QUALIDADE DE VIDA DA POPULAÇÃO, BEM COMO A PRESERVAÇÃO DO MEIO AMBIENTE.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7F7B7AE-C1A7-4590-9C69-AF356C8A4DC0}"/>
              </a:ext>
            </a:extLst>
          </p:cNvPr>
          <p:cNvSpPr txBox="1"/>
          <p:nvPr/>
        </p:nvSpPr>
        <p:spPr>
          <a:xfrm>
            <a:off x="67733" y="4549169"/>
            <a:ext cx="38777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Gestão da Previdência Social Municipal</a:t>
            </a:r>
          </a:p>
          <a:p>
            <a:endParaRPr lang="pt-BR" sz="1500" dirty="0"/>
          </a:p>
          <a:p>
            <a:pPr algn="just"/>
            <a:r>
              <a:rPr lang="pt-BR" sz="1500" dirty="0"/>
              <a:t>GERIR A PREVIDÊNCIA SOCIAL MUNICIPAL COM EFICIÊNCIA E TRANSPARÊNCIA.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D2F66F-CD05-458E-A3DD-5EDBA6779145}"/>
              </a:ext>
            </a:extLst>
          </p:cNvPr>
          <p:cNvSpPr txBox="1"/>
          <p:nvPr/>
        </p:nvSpPr>
        <p:spPr>
          <a:xfrm>
            <a:off x="5373624" y="1628999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Promoção e Fomento do Turismo e da Cultura Cacerense</a:t>
            </a:r>
          </a:p>
          <a:p>
            <a:endParaRPr lang="pt-BR" sz="1500" dirty="0"/>
          </a:p>
          <a:p>
            <a:pPr algn="just"/>
            <a:r>
              <a:rPr lang="pt-BR" sz="1500" dirty="0"/>
              <a:t>ESTIMULAR E FOMENTAR O DESENVOLVIMENTO CULTURAL E TURÍSTICO DO MUNICÍPIO DE CÁCERES, PROMOVENDO A VALORIZAÇÃO DO PATRIMÔNIO HISTÓRICO, A AMPLIAÇÃO DAS ATIVIDADES CULTURAIS E O FORTALECIMENTO DO TURISMO SUSTENTÁVEL, CONTRIBUINDO PARA O ENRIQUECIMENTO INTELECTUAL DOS MUNÍCIPES, O LAZER E A ECONOMIA LOCAL.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0F3B5CE-2EAC-4C31-A5DF-EE602430E35F}"/>
              </a:ext>
            </a:extLst>
          </p:cNvPr>
          <p:cNvSpPr txBox="1"/>
          <p:nvPr/>
        </p:nvSpPr>
        <p:spPr>
          <a:xfrm>
            <a:off x="5291666" y="4381670"/>
            <a:ext cx="6096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Fomento, Promoção e Desenvolvimento de Ações Esportivas, Educacionais, Amadoras e de Alto Rendimento</a:t>
            </a:r>
          </a:p>
          <a:p>
            <a:endParaRPr lang="pt-BR" sz="1500" dirty="0"/>
          </a:p>
          <a:p>
            <a:pPr algn="just"/>
            <a:r>
              <a:rPr lang="pt-BR" sz="1500" dirty="0"/>
              <a:t>AMPLIAR O ACESSO DA POPULAÇÃO ÀS PRÁTICAS ESPORTIVAS E ATIVIDADES FÍSICAS, PROMOVENDO SAÚDE, INCLUSÃO SOCIAL E CIDADANIA.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6496EC7-2370-43D3-A792-1F2C48F71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66" y="-169978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0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1CC7D220-F1FC-405B-8A44-3602CA51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913"/>
            <a:ext cx="9488224" cy="6382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294AF01-14E6-41E5-AD58-31290DA66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6178"/>
            <a:ext cx="6639852" cy="65731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82F0E5C-52B6-4DA0-A9C3-CF31C7D25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4151"/>
            <a:ext cx="7449590" cy="65731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965572D-77C2-48A7-A8BB-304427DD6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27110"/>
            <a:ext cx="6820852" cy="65731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38C3021-395F-42AB-9878-07E80853E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76683"/>
            <a:ext cx="6868484" cy="628738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7C78EEFE-5D02-4ED6-BBED-5A0CEF2E4EFC}"/>
              </a:ext>
            </a:extLst>
          </p:cNvPr>
          <p:cNvSpPr txBox="1"/>
          <p:nvPr/>
        </p:nvSpPr>
        <p:spPr>
          <a:xfrm>
            <a:off x="0" y="40352"/>
            <a:ext cx="342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</a:rPr>
              <a:t>Governança Pública Municipal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A89602C-82BE-4F52-AB83-A58AB05EEF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5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2D31DDB1-4B1B-4B86-9945-23FD75C3A993}"/>
              </a:ext>
            </a:extLst>
          </p:cNvPr>
          <p:cNvSpPr txBox="1"/>
          <p:nvPr/>
        </p:nvSpPr>
        <p:spPr>
          <a:xfrm>
            <a:off x="0" y="-16951"/>
            <a:ext cx="5130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Cáceres Mais Saúde: Acesso, Prevenção e Cuidado Continuado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A5D4D0-EFD0-403D-A2B9-224DEC4E8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8" y="579394"/>
            <a:ext cx="7821116" cy="61921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482FC63-9EFE-4714-8397-F87D98A2F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1785"/>
            <a:ext cx="4858428" cy="40010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083C123-D296-4614-9EF7-2DC9E23ED9F5}"/>
              </a:ext>
            </a:extLst>
          </p:cNvPr>
          <p:cNvSpPr txBox="1"/>
          <p:nvPr/>
        </p:nvSpPr>
        <p:spPr>
          <a:xfrm>
            <a:off x="0" y="2122299"/>
            <a:ext cx="28553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Educação Inclusiva de Qualidade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66F07BC-7CCA-4F81-804D-5AAA74DD9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8" y="2599801"/>
            <a:ext cx="8097380" cy="66684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E390A2C-8D42-4C3C-BDD9-6ABCE4E25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8" y="3420981"/>
            <a:ext cx="7554379" cy="63826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5C16086-E68B-4524-BC31-99FBC22B0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8" y="4213582"/>
            <a:ext cx="9011908" cy="65731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F75ACC0-66E3-4A76-8B96-EA979F135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8" y="5067083"/>
            <a:ext cx="6849431" cy="63826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272A9B1-41B0-4389-8AA7-9CA027BC5E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08" y="5880937"/>
            <a:ext cx="7868748" cy="64779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AD6FF3E-4ED0-4E02-80D2-BDDFE69528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3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3710E4E-F121-447D-A80A-27873931DCBC}"/>
              </a:ext>
            </a:extLst>
          </p:cNvPr>
          <p:cNvSpPr txBox="1"/>
          <p:nvPr/>
        </p:nvSpPr>
        <p:spPr>
          <a:xfrm>
            <a:off x="0" y="60868"/>
            <a:ext cx="6096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Infraestrutura e Mobilidade Urbana e Rural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D40CAC4-A1DE-4FB1-9223-ED5B65441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578"/>
            <a:ext cx="8440328" cy="66684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CA1C5EE-F86C-4C9C-B163-9702170AE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3966"/>
            <a:ext cx="6173061" cy="60968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F998122-6F95-4410-A42B-C420877C3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1" y="2756541"/>
            <a:ext cx="7487695" cy="43821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B0B601A-30D6-49A5-8152-FE28E383CDF1}"/>
              </a:ext>
            </a:extLst>
          </p:cNvPr>
          <p:cNvSpPr txBox="1"/>
          <p:nvPr/>
        </p:nvSpPr>
        <p:spPr>
          <a:xfrm>
            <a:off x="-12701" y="2284084"/>
            <a:ext cx="61087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Desenvolvimento Econômico e Sustentável da Agricultura Familiar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051DB8E-CF50-4D4B-81CD-CE3010110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45011"/>
            <a:ext cx="8497486" cy="64779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66D44C-A49F-44D6-971F-DDAEACFF15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701" y="4839226"/>
            <a:ext cx="7344800" cy="409632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DB910C2-D4BB-4284-9BA7-F9B281F0509F}"/>
              </a:ext>
            </a:extLst>
          </p:cNvPr>
          <p:cNvSpPr txBox="1"/>
          <p:nvPr/>
        </p:nvSpPr>
        <p:spPr>
          <a:xfrm>
            <a:off x="0" y="3532305"/>
            <a:ext cx="20044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Assistência Social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549257F-C33F-4142-9DA7-C9FB17F32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701" y="6027798"/>
            <a:ext cx="6973273" cy="409632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7FEC5401-3018-418B-BEAB-FF19996EE252}"/>
              </a:ext>
            </a:extLst>
          </p:cNvPr>
          <p:cNvSpPr txBox="1"/>
          <p:nvPr/>
        </p:nvSpPr>
        <p:spPr>
          <a:xfrm>
            <a:off x="-21167" y="5524557"/>
            <a:ext cx="61171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Políticas para as Mulheres e Promoção da Igualdade Racial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561517F-537F-41F6-949C-9A9B24EA7B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9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9D9B479-DEA9-4537-A294-49F13998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58" y="802172"/>
            <a:ext cx="8954750" cy="6477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B146666-15F1-49CB-BC0A-F11293F0D9EA}"/>
              </a:ext>
            </a:extLst>
          </p:cNvPr>
          <p:cNvSpPr txBox="1"/>
          <p:nvPr/>
        </p:nvSpPr>
        <p:spPr>
          <a:xfrm>
            <a:off x="120025" y="100168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Fomento, Promoção e Desenvolvimento de Ações Esporte, Educacionais, Amadoras e de Alto Rendimento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8108F0A-D18D-4C89-81FE-96CDBB625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25" y="2388968"/>
            <a:ext cx="8630854" cy="62873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D324CE3-F7F4-43EB-8B7E-5B4197EDC52A}"/>
              </a:ext>
            </a:extLst>
          </p:cNvPr>
          <p:cNvSpPr txBox="1"/>
          <p:nvPr/>
        </p:nvSpPr>
        <p:spPr>
          <a:xfrm>
            <a:off x="120025" y="1915067"/>
            <a:ext cx="6096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Cáceres em Ação - Gestão Fiscal e Trânsito Seguro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60A0E79-8B6C-4B39-93DE-96DB29824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25" y="3202031"/>
            <a:ext cx="7859222" cy="63826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868A9DA-6B8C-4D4C-A61D-441503DE1CDE}"/>
              </a:ext>
            </a:extLst>
          </p:cNvPr>
          <p:cNvSpPr txBox="1"/>
          <p:nvPr/>
        </p:nvSpPr>
        <p:spPr>
          <a:xfrm>
            <a:off x="187758" y="4107934"/>
            <a:ext cx="204046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Cáceres Mais Verde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2342997-8F50-42E2-93D2-04319B1E3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25" y="4558728"/>
            <a:ext cx="6820852" cy="61921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1FBADD90-AEB5-4789-91CD-E475E4E97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25" y="5305568"/>
            <a:ext cx="6849431" cy="41915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C5BC104-E82A-489F-BE7D-017AA39DA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0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258B23-E056-452D-A8F8-A121F0CE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7" y="695294"/>
            <a:ext cx="6373114" cy="43821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1B1A983-F31F-4C7B-8FD6-C7650260A6C1}"/>
              </a:ext>
            </a:extLst>
          </p:cNvPr>
          <p:cNvSpPr txBox="1"/>
          <p:nvPr/>
        </p:nvSpPr>
        <p:spPr>
          <a:xfrm>
            <a:off x="160867" y="154000"/>
            <a:ext cx="26839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Distrito de Oportunidades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F6BBE46-F2ED-4F1D-93E9-CCB29C62B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85" y="1867911"/>
            <a:ext cx="9478698" cy="66684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64F326C-50B6-4F74-9FAE-C9259B3DB1BE}"/>
              </a:ext>
            </a:extLst>
          </p:cNvPr>
          <p:cNvSpPr txBox="1"/>
          <p:nvPr/>
        </p:nvSpPr>
        <p:spPr>
          <a:xfrm>
            <a:off x="160867" y="1474801"/>
            <a:ext cx="455506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Incentivo ao Empreendedorismo Sustentável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0183DCF-AAA7-4CCE-BAA4-BCEF12943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85" y="2604699"/>
            <a:ext cx="7297168" cy="43821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C9EDAFE-1DBB-4DF0-A932-A8D010D80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85" y="3815091"/>
            <a:ext cx="5906324" cy="43821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AAD302E-57A5-4D9D-8AAA-6DED2660B1DA}"/>
              </a:ext>
            </a:extLst>
          </p:cNvPr>
          <p:cNvSpPr txBox="1"/>
          <p:nvPr/>
        </p:nvSpPr>
        <p:spPr>
          <a:xfrm>
            <a:off x="230585" y="3269160"/>
            <a:ext cx="384386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Gestão da Previdência Social Municipal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2039110-0C91-48C8-92F2-A25AE7DAC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585" y="5054540"/>
            <a:ext cx="6115904" cy="65731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A0170F75-DD4E-455D-92AE-C26D90C3EDA4}"/>
              </a:ext>
            </a:extLst>
          </p:cNvPr>
          <p:cNvSpPr txBox="1"/>
          <p:nvPr/>
        </p:nvSpPr>
        <p:spPr>
          <a:xfrm>
            <a:off x="230585" y="4571480"/>
            <a:ext cx="6096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Organização e Modernização Administrativa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1335DDCE-C222-491B-AE7F-8E3C277B16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633" y="5817195"/>
            <a:ext cx="6115904" cy="44773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6B91699-5B72-459C-9750-1D78CDB926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46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81395E7-818C-47CC-B1EA-44675A1C1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0" y="863502"/>
            <a:ext cx="6087325" cy="6096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B5E8936-7556-46F9-976E-F70B74CBD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70" y="1734012"/>
            <a:ext cx="5868219" cy="63826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F66100E-A5E2-4BF5-82FC-9D9EE7E98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70" y="2633101"/>
            <a:ext cx="9316750" cy="45726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4DFAF2-E168-46A4-9936-724CE0107024}"/>
              </a:ext>
            </a:extLst>
          </p:cNvPr>
          <p:cNvSpPr txBox="1"/>
          <p:nvPr/>
        </p:nvSpPr>
        <p:spPr>
          <a:xfrm>
            <a:off x="223443" y="138261"/>
            <a:ext cx="35103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b="1" dirty="0">
                <a:highlight>
                  <a:srgbClr val="FFFF00"/>
                </a:highlight>
              </a:rPr>
              <a:t>Água Tratada e Saneamento Básico  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3F74C8-DE43-4A17-8F16-4182503C1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7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B7E47-05F9-463F-A253-4725881B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/>
              <a:t>LDO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8CC99A-34A6-4DEF-858C-6D278DF66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165, §2º da Constituição Federal de 1988</a:t>
            </a:r>
          </a:p>
          <a:p>
            <a:r>
              <a:rPr lang="pt-BR" dirty="0"/>
              <a:t>Compreenderá as metas e prioridades da administração</a:t>
            </a:r>
          </a:p>
          <a:p>
            <a:r>
              <a:rPr lang="pt-BR" dirty="0"/>
              <a:t>Inclui as despesas de capital</a:t>
            </a:r>
          </a:p>
          <a:p>
            <a:r>
              <a:rPr lang="pt-BR" dirty="0"/>
              <a:t>Orientará a elaboração da lei orçamentária anual</a:t>
            </a:r>
          </a:p>
          <a:p>
            <a:r>
              <a:rPr lang="pt-BR" dirty="0"/>
              <a:t>Ligar o plano de médio prazo (PPA) à execução orçamentária anual (LOA)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C8A566-D30D-4C46-9E14-7677173C4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9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9D6CA-E36A-4BC6-A126-6F862874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Prioridades para 2026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C4447B-2AF1-41A8-AE1A-A05D2EE3C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Fortalecimento da rede de saúde</a:t>
            </a:r>
            <a:r>
              <a:rPr lang="pt-BR" dirty="0"/>
              <a:t>, com atenção à atenção básica e ampliação de serviços especializados.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Educação de qualidade</a:t>
            </a:r>
            <a:r>
              <a:rPr lang="pt-BR" dirty="0"/>
              <a:t>, assegurando investimentos em manutenção da rede escolar e valorização profissional.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Infraestrutura urbana e rural</a:t>
            </a:r>
            <a:r>
              <a:rPr lang="pt-BR" dirty="0"/>
              <a:t>, com foco em mobilidade, saneamento e habitação.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Assistência social</a:t>
            </a:r>
            <a:r>
              <a:rPr lang="pt-BR" dirty="0"/>
              <a:t>, garantindo proteção às famílias em situação de vulnerabilidade.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Modernização administrativa e transformação digital</a:t>
            </a:r>
            <a:r>
              <a:rPr lang="pt-BR" dirty="0"/>
              <a:t>, visando eficiência e integração dos sistemas de gestão municipal.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726EE26-F7EC-4C0E-8F5F-392A0603A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00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B7E47-05F9-463F-A253-4725881B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u="sng" dirty="0"/>
              <a:t>LOA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8CC99A-34A6-4DEF-858C-6D278DF66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165, §5º da Constituição Federal de 1988</a:t>
            </a:r>
          </a:p>
          <a:p>
            <a:r>
              <a:rPr lang="pt-BR" dirty="0"/>
              <a:t>Estima as receitas e fixa as despesas públicas</a:t>
            </a:r>
          </a:p>
          <a:p>
            <a:r>
              <a:rPr lang="pt-BR" dirty="0"/>
              <a:t>Viabiliza a execução do governo;</a:t>
            </a:r>
          </a:p>
          <a:p>
            <a:r>
              <a:rPr lang="pt-BR" dirty="0"/>
              <a:t>Garante o controle dos gastos públicos;</a:t>
            </a:r>
          </a:p>
          <a:p>
            <a:r>
              <a:rPr lang="pt-BR" dirty="0"/>
              <a:t>Autoriza legalmente a utilização de recursos;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8DB1A4-1C3E-40C3-A42A-EC67E7D0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0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E28D6-B301-4F95-95D1-604E2D89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258"/>
            <a:ext cx="10515600" cy="1325563"/>
          </a:xfrm>
        </p:spPr>
        <p:txBody>
          <a:bodyPr/>
          <a:lstStyle/>
          <a:p>
            <a:r>
              <a:rPr lang="pt-BR" b="1" u="sng" dirty="0"/>
              <a:t>📖 Conceito de Audiência Pública</a:t>
            </a:r>
            <a:br>
              <a:rPr lang="pt-BR" b="1" u="sng" dirty="0"/>
            </a:br>
            <a:endParaRPr lang="pt-BR" b="1" u="sng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8CE646-9DA7-4DBD-9D92-157E3E483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60158"/>
            <a:ext cx="10515600" cy="1510242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highlight>
                  <a:srgbClr val="FFFF00"/>
                </a:highlight>
              </a:rPr>
              <a:t>Instrumento de participação popular e transparência, por meio do qual a administração pública convida a sociedade civil para debater, opinar e contribuir sobre assuntos de interesse coletivo.</a:t>
            </a:r>
          </a:p>
          <a:p>
            <a:endParaRPr lang="pt-BR" dirty="0">
              <a:highlight>
                <a:srgbClr val="FFFF00"/>
              </a:highligh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B26AA7-F03E-4D01-AD90-7259E5069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17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8BFF82A-C9B0-404F-85F4-60EC1F0B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5"/>
            <a:ext cx="12088905" cy="66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29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C14969A-D2BC-417C-AE85-42E371DE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8D4DC59-94B8-4421-8A66-865E7411116B}"/>
              </a:ext>
            </a:extLst>
          </p:cNvPr>
          <p:cNvSpPr txBox="1"/>
          <p:nvPr/>
        </p:nvSpPr>
        <p:spPr>
          <a:xfrm>
            <a:off x="9036424" y="726143"/>
            <a:ext cx="1492624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- 18.362.100,00</a:t>
            </a:r>
            <a:br>
              <a:rPr lang="pt-BR" sz="1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sz="1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Câmara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42E77A3-5258-47D7-8600-2F1201F208AE}"/>
              </a:ext>
            </a:extLst>
          </p:cNvPr>
          <p:cNvSpPr txBox="1"/>
          <p:nvPr/>
        </p:nvSpPr>
        <p:spPr>
          <a:xfrm>
            <a:off x="8911914" y="6553201"/>
            <a:ext cx="161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latin typeface="Arial Black" panose="020B0A04020102020204" pitchFamily="34" charset="0"/>
              </a:rPr>
              <a:t>Previ: </a:t>
            </a:r>
            <a:r>
              <a:rPr lang="pt-BR" sz="900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61.524.370,00</a:t>
            </a:r>
            <a:br>
              <a:rPr lang="pt-BR" sz="900" dirty="0">
                <a:latin typeface="Arial Black" panose="020B0A04020102020204" pitchFamily="34" charset="0"/>
              </a:rPr>
            </a:br>
            <a:r>
              <a:rPr lang="pt-BR" sz="900" dirty="0">
                <a:latin typeface="Arial Black" panose="020B0A04020102020204" pitchFamily="34" charset="0"/>
              </a:rPr>
              <a:t>AP: </a:t>
            </a:r>
            <a:r>
              <a:rPr lang="pt-BR" sz="900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R$ 49.367.320,00</a:t>
            </a:r>
            <a:endParaRPr lang="pt-BR" sz="9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94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8519E-5DF2-4255-8004-E78BCC27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599" y="144992"/>
            <a:ext cx="5689600" cy="837141"/>
          </a:xfrm>
        </p:spPr>
        <p:txBody>
          <a:bodyPr/>
          <a:lstStyle/>
          <a:p>
            <a:r>
              <a:rPr lang="pt-BR" b="1" dirty="0"/>
              <a:t>Previsão de Orçamento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6A3E0CF7-8827-4C39-8B94-232DD3B435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450641"/>
              </p:ext>
            </p:extLst>
          </p:nvPr>
        </p:nvGraphicFramePr>
        <p:xfrm>
          <a:off x="2921000" y="1006466"/>
          <a:ext cx="5689600" cy="571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138029692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538085733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Secretaria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44086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Gabinete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8.499.200,00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59943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Governo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8.000.000,00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74108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Administração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33.959.730,00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47894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Finanças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20.655.120,00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6315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101.375.110,00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25192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Educação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166.603.220,00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180337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Infraestrutura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55.473.320,00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24583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Turismo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17.666.830,00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68709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2.100.000,00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00946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Agricultura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1.847.000,00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17186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Assistência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20.941.550,00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4592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Esporte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6.300.250,00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97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Fazenda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8.923.050,00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2557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Meio Ambiente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1.514.250,00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4469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/>
                        <a:t>453.858.630,00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40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383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FFF9152-E215-47DB-B328-9CD904F5E0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724894"/>
              </p:ext>
            </p:extLst>
          </p:nvPr>
        </p:nvGraphicFramePr>
        <p:xfrm>
          <a:off x="3941233" y="982133"/>
          <a:ext cx="4902200" cy="5198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1350575070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1777587688"/>
                    </a:ext>
                  </a:extLst>
                </a:gridCol>
              </a:tblGrid>
              <a:tr h="742647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Grupo de despesa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Valor estimado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830642"/>
                  </a:ext>
                </a:extLst>
              </a:tr>
              <a:tr h="74264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Folha de Pagamento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291.659.940,00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015079"/>
                  </a:ext>
                </a:extLst>
              </a:tr>
              <a:tr h="74264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Aporte previ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25.108.090,00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57209"/>
                  </a:ext>
                </a:extLst>
              </a:tr>
              <a:tr h="7426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Duodécimo Câmara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18.362.100,00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441310"/>
                  </a:ext>
                </a:extLst>
              </a:tr>
              <a:tr h="74264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Precatório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8.800.000,00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047616"/>
                  </a:ext>
                </a:extLst>
              </a:tr>
              <a:tr h="74264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Iluminação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8.502.500,00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828871"/>
                  </a:ext>
                </a:extLst>
              </a:tr>
              <a:tr h="74264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Amortização dívida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2.245.000,00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463891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CF4C34E-A945-4801-854A-0DF3FC03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598" y="144992"/>
            <a:ext cx="6874935" cy="837141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Previsão de Grandes despesas</a:t>
            </a:r>
          </a:p>
        </p:txBody>
      </p:sp>
    </p:spTree>
    <p:extLst>
      <p:ext uri="{BB962C8B-B14F-4D97-AF65-F5344CB8AC3E}">
        <p14:creationId xmlns:p14="http://schemas.microsoft.com/office/powerpoint/2010/main" val="1769489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2CAF8-B8F1-4069-92EA-B7F638A8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Obrigado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7E80A5-8D22-4420-9C24-B882D9634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sz="3000" b="1" dirty="0"/>
              <a:t>Equipe de Planejamento</a:t>
            </a:r>
          </a:p>
          <a:p>
            <a:pPr marL="0" indent="0" algn="ctr">
              <a:buNone/>
            </a:pPr>
            <a:r>
              <a:rPr lang="pt-BR" sz="1500" b="1" dirty="0"/>
              <a:t>Leandro Martins - Secretário</a:t>
            </a:r>
          </a:p>
          <a:p>
            <a:pPr marL="0" indent="0" algn="ctr">
              <a:buNone/>
            </a:pPr>
            <a:r>
              <a:rPr lang="pt-BR" sz="1500" b="1" dirty="0"/>
              <a:t>Lucivânia de Oliveira – Coordenadora</a:t>
            </a:r>
          </a:p>
          <a:p>
            <a:pPr marL="0" indent="0" algn="ctr">
              <a:buNone/>
            </a:pPr>
            <a:r>
              <a:rPr lang="pt-BR" sz="1500" b="1" dirty="0"/>
              <a:t>Robert </a:t>
            </a:r>
            <a:r>
              <a:rPr lang="pt-BR" sz="1500" b="1" dirty="0" err="1"/>
              <a:t>Karuzz</a:t>
            </a:r>
            <a:r>
              <a:rPr lang="pt-BR" sz="1500" b="1" dirty="0"/>
              <a:t> – Gerente</a:t>
            </a:r>
          </a:p>
          <a:p>
            <a:pPr marL="0" indent="0" algn="ctr">
              <a:buNone/>
            </a:pPr>
            <a:r>
              <a:rPr lang="pt-BR" sz="1500" b="1" dirty="0"/>
              <a:t>Amanda Ferreira – Gerente</a:t>
            </a:r>
          </a:p>
          <a:p>
            <a:pPr marL="0" indent="0" algn="ctr">
              <a:buNone/>
            </a:pPr>
            <a:r>
              <a:rPr lang="pt-BR" sz="1500" b="1" dirty="0" err="1"/>
              <a:t>Geisiane</a:t>
            </a:r>
            <a:r>
              <a:rPr lang="pt-BR" sz="1500" b="1" dirty="0"/>
              <a:t> Pereira - Apoio</a:t>
            </a:r>
          </a:p>
          <a:p>
            <a:pPr marL="0" indent="0" algn="ctr">
              <a:buNone/>
            </a:pPr>
            <a:r>
              <a:rPr lang="pt-BR" sz="1500" b="1" dirty="0"/>
              <a:t>Elizandra Brandão - Apoio</a:t>
            </a:r>
          </a:p>
        </p:txBody>
      </p:sp>
    </p:spTree>
    <p:extLst>
      <p:ext uri="{BB962C8B-B14F-4D97-AF65-F5344CB8AC3E}">
        <p14:creationId xmlns:p14="http://schemas.microsoft.com/office/powerpoint/2010/main" val="148817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Objetivo</a:t>
            </a:r>
            <a:r>
              <a:rPr b="1" dirty="0"/>
              <a:t> da </a:t>
            </a:r>
            <a:r>
              <a:rPr b="1" dirty="0" err="1"/>
              <a:t>Apresentação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err="1"/>
              <a:t>Apresentar</a:t>
            </a:r>
            <a:r>
              <a:rPr dirty="0"/>
              <a:t> o </a:t>
            </a:r>
            <a:r>
              <a:rPr dirty="0" err="1"/>
              <a:t>conceito</a:t>
            </a:r>
            <a:r>
              <a:rPr dirty="0"/>
              <a:t>, a </a:t>
            </a:r>
            <a:r>
              <a:rPr dirty="0" err="1"/>
              <a:t>importância</a:t>
            </a:r>
            <a:r>
              <a:rPr dirty="0"/>
              <a:t>, o </a:t>
            </a:r>
            <a:r>
              <a:rPr dirty="0" err="1"/>
              <a:t>histórico</a:t>
            </a:r>
            <a:r>
              <a:rPr dirty="0"/>
              <a:t> e a base legal do </a:t>
            </a:r>
            <a:r>
              <a:rPr lang="pt-BR" dirty="0"/>
              <a:t>PPA, LDO e LOA;</a:t>
            </a:r>
            <a:r>
              <a:rPr dirty="0"/>
              <a:t> </a:t>
            </a:r>
            <a:r>
              <a:rPr dirty="0" err="1"/>
              <a:t>reforçando</a:t>
            </a:r>
            <a:r>
              <a:rPr dirty="0"/>
              <a:t> </a:t>
            </a:r>
            <a:r>
              <a:rPr dirty="0" err="1"/>
              <a:t>seu</a:t>
            </a:r>
            <a:r>
              <a:rPr dirty="0"/>
              <a:t> </a:t>
            </a:r>
            <a:r>
              <a:rPr dirty="0" err="1"/>
              <a:t>papel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gestão</a:t>
            </a:r>
            <a:r>
              <a:rPr dirty="0"/>
              <a:t> </a:t>
            </a:r>
            <a:r>
              <a:rPr dirty="0" err="1"/>
              <a:t>pública</a:t>
            </a:r>
            <a:r>
              <a:rPr dirty="0"/>
              <a:t> municipal.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0835B0-FABC-4918-99AD-9113DDFEC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19057"/>
            <a:ext cx="3783988" cy="9852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O que é o PPA?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O Plano </a:t>
            </a:r>
            <a:r>
              <a:rPr dirty="0" err="1"/>
              <a:t>Plurianual</a:t>
            </a:r>
            <a:r>
              <a:rPr dirty="0"/>
              <a:t> (PPA) é o </a:t>
            </a:r>
            <a:r>
              <a:rPr dirty="0" err="1"/>
              <a:t>instrumento</a:t>
            </a:r>
            <a:r>
              <a:rPr dirty="0"/>
              <a:t> de </a:t>
            </a:r>
            <a:r>
              <a:rPr dirty="0" err="1"/>
              <a:t>planejamento</a:t>
            </a:r>
            <a:r>
              <a:rPr dirty="0"/>
              <a:t> de </a:t>
            </a:r>
            <a:r>
              <a:rPr b="1" dirty="0" err="1"/>
              <a:t>médio</a:t>
            </a:r>
            <a:r>
              <a:rPr b="1" dirty="0"/>
              <a:t> </a:t>
            </a:r>
            <a:r>
              <a:rPr b="1" dirty="0" err="1"/>
              <a:t>prazo</a:t>
            </a:r>
            <a:r>
              <a:rPr b="1" dirty="0"/>
              <a:t> </a:t>
            </a:r>
            <a:r>
              <a:rPr dirty="0"/>
              <a:t>que </a:t>
            </a:r>
            <a:r>
              <a:rPr dirty="0" err="1"/>
              <a:t>estabelece</a:t>
            </a:r>
            <a:r>
              <a:rPr dirty="0"/>
              <a:t>, de forma </a:t>
            </a:r>
            <a:r>
              <a:rPr b="1" dirty="0" err="1"/>
              <a:t>regionalizada</a:t>
            </a:r>
            <a:r>
              <a:rPr dirty="0"/>
              <a:t>, as </a:t>
            </a:r>
            <a:r>
              <a:rPr b="1" dirty="0" err="1"/>
              <a:t>diretrizes</a:t>
            </a:r>
            <a:r>
              <a:rPr b="1" dirty="0"/>
              <a:t>, </a:t>
            </a:r>
            <a:r>
              <a:rPr b="1" dirty="0" err="1"/>
              <a:t>objetivos</a:t>
            </a:r>
            <a:r>
              <a:rPr b="1" dirty="0"/>
              <a:t> e </a:t>
            </a:r>
            <a:r>
              <a:rPr b="1" dirty="0" err="1"/>
              <a:t>metas</a:t>
            </a:r>
            <a:r>
              <a:rPr dirty="0"/>
              <a:t> da </a:t>
            </a:r>
            <a:r>
              <a:rPr dirty="0" err="1"/>
              <a:t>administração</a:t>
            </a:r>
            <a:r>
              <a:rPr dirty="0"/>
              <a:t> </a:t>
            </a:r>
            <a:r>
              <a:rPr dirty="0" err="1"/>
              <a:t>pública</a:t>
            </a:r>
            <a:r>
              <a:rPr dirty="0"/>
              <a:t> para um </a:t>
            </a:r>
            <a:r>
              <a:rPr dirty="0" err="1"/>
              <a:t>período</a:t>
            </a:r>
            <a:r>
              <a:rPr dirty="0"/>
              <a:t> de </a:t>
            </a:r>
            <a:r>
              <a:rPr dirty="0" err="1"/>
              <a:t>quatro</a:t>
            </a:r>
            <a:r>
              <a:rPr dirty="0"/>
              <a:t> </a:t>
            </a:r>
            <a:r>
              <a:rPr dirty="0" err="1"/>
              <a:t>anos</a:t>
            </a:r>
            <a:r>
              <a:rPr dirty="0"/>
              <a:t>.</a:t>
            </a:r>
          </a:p>
          <a:p>
            <a:endParaRPr dirty="0"/>
          </a:p>
          <a:p>
            <a:pPr marL="0" indent="0">
              <a:buNone/>
            </a:pPr>
            <a:r>
              <a:rPr b="1" dirty="0" err="1"/>
              <a:t>Abrange</a:t>
            </a:r>
            <a:r>
              <a:rPr b="1" dirty="0"/>
              <a:t>: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Programas</a:t>
            </a:r>
            <a:r>
              <a:rPr dirty="0"/>
              <a:t> de </a:t>
            </a:r>
            <a:r>
              <a:rPr dirty="0" err="1"/>
              <a:t>governo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Ações</a:t>
            </a:r>
            <a:r>
              <a:rPr dirty="0"/>
              <a:t> </a:t>
            </a:r>
            <a:r>
              <a:rPr dirty="0" err="1"/>
              <a:t>finalísticas</a:t>
            </a:r>
            <a:r>
              <a:rPr dirty="0"/>
              <a:t> e </a:t>
            </a:r>
            <a:r>
              <a:rPr dirty="0" err="1"/>
              <a:t>estruturantes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Resultados</a:t>
            </a:r>
            <a:r>
              <a:rPr dirty="0"/>
              <a:t> </a:t>
            </a:r>
            <a:r>
              <a:rPr dirty="0" err="1"/>
              <a:t>esperados</a:t>
            </a:r>
            <a:r>
              <a:rPr dirty="0"/>
              <a:t> para a </a:t>
            </a:r>
            <a:r>
              <a:rPr dirty="0" err="1"/>
              <a:t>sociedade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A064D49-70DD-44D1-973E-F6D52EA68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Histórico</a:t>
            </a:r>
            <a:r>
              <a:rPr b="1" dirty="0"/>
              <a:t> do PPA no </a:t>
            </a:r>
            <a:r>
              <a:rPr b="1" dirty="0" err="1"/>
              <a:t>Brasil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b="1" dirty="0" err="1"/>
              <a:t>Origem</a:t>
            </a:r>
            <a:r>
              <a:rPr b="1" dirty="0"/>
              <a:t>:</a:t>
            </a:r>
          </a:p>
          <a:p>
            <a:pPr marL="0" indent="0">
              <a:buNone/>
            </a:pPr>
            <a:r>
              <a:rPr dirty="0" err="1"/>
              <a:t>Criado</a:t>
            </a:r>
            <a:r>
              <a:rPr dirty="0"/>
              <a:t> com a </a:t>
            </a:r>
            <a:r>
              <a:rPr dirty="0" err="1"/>
              <a:t>Constituição</a:t>
            </a:r>
            <a:r>
              <a:rPr dirty="0"/>
              <a:t> Federal de 1988,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resposta</a:t>
            </a:r>
            <a:r>
              <a:rPr dirty="0"/>
              <a:t> à </a:t>
            </a:r>
            <a:r>
              <a:rPr dirty="0" err="1"/>
              <a:t>necessidade</a:t>
            </a:r>
            <a:r>
              <a:rPr dirty="0"/>
              <a:t> de </a:t>
            </a:r>
            <a:r>
              <a:rPr dirty="0" err="1"/>
              <a:t>maior</a:t>
            </a:r>
            <a:r>
              <a:rPr dirty="0"/>
              <a:t> </a:t>
            </a:r>
            <a:r>
              <a:rPr dirty="0" err="1"/>
              <a:t>planejamento</a:t>
            </a:r>
            <a:r>
              <a:rPr dirty="0"/>
              <a:t> e </a:t>
            </a:r>
            <a:r>
              <a:rPr dirty="0" err="1"/>
              <a:t>transparência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gestão</a:t>
            </a:r>
            <a:r>
              <a:rPr dirty="0"/>
              <a:t> </a:t>
            </a:r>
            <a:r>
              <a:rPr dirty="0" err="1"/>
              <a:t>pública</a:t>
            </a:r>
            <a:r>
              <a:rPr dirty="0"/>
              <a:t>.</a:t>
            </a:r>
          </a:p>
          <a:p>
            <a:endParaRPr dirty="0"/>
          </a:p>
          <a:p>
            <a:r>
              <a:rPr b="1" dirty="0"/>
              <a:t>Marcos </a:t>
            </a:r>
            <a:r>
              <a:rPr b="1" dirty="0" err="1"/>
              <a:t>relevantes</a:t>
            </a:r>
            <a:r>
              <a:rPr b="1" dirty="0"/>
              <a:t>:</a:t>
            </a:r>
          </a:p>
          <a:p>
            <a:pPr marL="0" indent="0">
              <a:buNone/>
            </a:pPr>
            <a:r>
              <a:rPr dirty="0"/>
              <a:t>- Surge no </a:t>
            </a:r>
            <a:r>
              <a:rPr dirty="0" err="1"/>
              <a:t>contexto</a:t>
            </a:r>
            <a:r>
              <a:rPr dirty="0"/>
              <a:t> da </a:t>
            </a:r>
            <a:r>
              <a:rPr dirty="0" err="1"/>
              <a:t>redemocratização</a:t>
            </a:r>
            <a:r>
              <a:rPr dirty="0"/>
              <a:t> e da </a:t>
            </a:r>
            <a:r>
              <a:rPr dirty="0" err="1"/>
              <a:t>busca</a:t>
            </a:r>
            <a:r>
              <a:rPr dirty="0"/>
              <a:t> por </a:t>
            </a:r>
            <a:r>
              <a:rPr dirty="0" err="1"/>
              <a:t>estabilidade</a:t>
            </a:r>
            <a:r>
              <a:rPr dirty="0"/>
              <a:t> </a:t>
            </a:r>
            <a:r>
              <a:rPr dirty="0" err="1"/>
              <a:t>econômica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Consolidado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das </a:t>
            </a:r>
            <a:r>
              <a:rPr dirty="0" err="1"/>
              <a:t>três</a:t>
            </a:r>
            <a:r>
              <a:rPr dirty="0"/>
              <a:t> </a:t>
            </a:r>
            <a:r>
              <a:rPr dirty="0" err="1"/>
              <a:t>peças</a:t>
            </a:r>
            <a:r>
              <a:rPr dirty="0"/>
              <a:t> </a:t>
            </a:r>
            <a:r>
              <a:rPr dirty="0" err="1"/>
              <a:t>fundamentais</a:t>
            </a:r>
            <a:r>
              <a:rPr dirty="0"/>
              <a:t> do </a:t>
            </a:r>
            <a:r>
              <a:rPr dirty="0" err="1"/>
              <a:t>ciclo</a:t>
            </a:r>
            <a:r>
              <a:rPr dirty="0"/>
              <a:t> </a:t>
            </a:r>
            <a:r>
              <a:rPr dirty="0" err="1"/>
              <a:t>orçamentário</a:t>
            </a:r>
            <a:r>
              <a:rPr dirty="0"/>
              <a:t>: PPA, LDO e LOA.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DE84E0-FB54-4833-A9EA-221F6DBF3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Base Legal do PPA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b="1" dirty="0" err="1"/>
              <a:t>Constituição</a:t>
            </a:r>
            <a:r>
              <a:rPr b="1" dirty="0"/>
              <a:t> Federal (Art. 165, §1º):</a:t>
            </a:r>
          </a:p>
          <a:p>
            <a:pPr marL="0" indent="0" algn="just">
              <a:buNone/>
            </a:pPr>
            <a:r>
              <a:rPr dirty="0"/>
              <a:t>"A lei que </a:t>
            </a:r>
            <a:r>
              <a:rPr dirty="0" err="1"/>
              <a:t>instituir</a:t>
            </a:r>
            <a:r>
              <a:rPr dirty="0"/>
              <a:t> o </a:t>
            </a:r>
            <a:r>
              <a:rPr dirty="0" err="1"/>
              <a:t>plano</a:t>
            </a:r>
            <a:r>
              <a:rPr dirty="0"/>
              <a:t> </a:t>
            </a:r>
            <a:r>
              <a:rPr dirty="0" err="1"/>
              <a:t>plurianual</a:t>
            </a:r>
            <a:r>
              <a:rPr dirty="0"/>
              <a:t> </a:t>
            </a:r>
            <a:r>
              <a:rPr dirty="0" err="1"/>
              <a:t>estabelecerá</a:t>
            </a:r>
            <a:r>
              <a:rPr dirty="0"/>
              <a:t>, de forma </a:t>
            </a:r>
            <a:r>
              <a:rPr dirty="0" err="1"/>
              <a:t>regionalizada</a:t>
            </a:r>
            <a:r>
              <a:rPr dirty="0"/>
              <a:t>, as </a:t>
            </a:r>
            <a:r>
              <a:rPr dirty="0" err="1"/>
              <a:t>diretrizes</a:t>
            </a:r>
            <a:r>
              <a:rPr dirty="0"/>
              <a:t>, </a:t>
            </a:r>
            <a:r>
              <a:rPr dirty="0" err="1"/>
              <a:t>objetivos</a:t>
            </a:r>
            <a:r>
              <a:rPr dirty="0"/>
              <a:t> e </a:t>
            </a:r>
            <a:r>
              <a:rPr dirty="0" err="1"/>
              <a:t>metas</a:t>
            </a:r>
            <a:r>
              <a:rPr dirty="0"/>
              <a:t> da </a:t>
            </a:r>
            <a:r>
              <a:rPr dirty="0" err="1"/>
              <a:t>administração</a:t>
            </a:r>
            <a:r>
              <a:rPr dirty="0"/>
              <a:t> </a:t>
            </a:r>
            <a:r>
              <a:rPr dirty="0" err="1"/>
              <a:t>pública</a:t>
            </a:r>
            <a:r>
              <a:rPr dirty="0"/>
              <a:t> federal para as </a:t>
            </a:r>
            <a:r>
              <a:rPr dirty="0" err="1"/>
              <a:t>despesas</a:t>
            </a:r>
            <a:r>
              <a:rPr dirty="0"/>
              <a:t> de capital e </a:t>
            </a:r>
            <a:r>
              <a:rPr dirty="0" err="1"/>
              <a:t>outras</a:t>
            </a:r>
            <a:r>
              <a:rPr dirty="0"/>
              <a:t> delas </a:t>
            </a:r>
            <a:r>
              <a:rPr dirty="0" err="1"/>
              <a:t>decorrentes</a:t>
            </a:r>
            <a:r>
              <a:rPr dirty="0"/>
              <a:t>, e para as </a:t>
            </a:r>
            <a:r>
              <a:rPr dirty="0" err="1"/>
              <a:t>relativas</a:t>
            </a:r>
            <a:r>
              <a:rPr dirty="0"/>
              <a:t> </a:t>
            </a:r>
            <a:r>
              <a:rPr dirty="0" err="1"/>
              <a:t>aos</a:t>
            </a:r>
            <a:r>
              <a:rPr dirty="0"/>
              <a:t> </a:t>
            </a:r>
            <a:r>
              <a:rPr dirty="0" err="1"/>
              <a:t>programas</a:t>
            </a:r>
            <a:r>
              <a:rPr dirty="0"/>
              <a:t> de </a:t>
            </a:r>
            <a:r>
              <a:rPr dirty="0" err="1"/>
              <a:t>duração</a:t>
            </a:r>
            <a:r>
              <a:rPr dirty="0"/>
              <a:t> </a:t>
            </a:r>
            <a:r>
              <a:rPr dirty="0" err="1"/>
              <a:t>continuada</a:t>
            </a:r>
            <a:r>
              <a:rPr dirty="0"/>
              <a:t>."</a:t>
            </a:r>
          </a:p>
          <a:p>
            <a:endParaRPr dirty="0"/>
          </a:p>
          <a:p>
            <a:r>
              <a:rPr b="1" dirty="0"/>
              <a:t>Lei de </a:t>
            </a:r>
            <a:r>
              <a:rPr b="1" dirty="0" err="1"/>
              <a:t>Responsabilidade</a:t>
            </a:r>
            <a:r>
              <a:rPr b="1" dirty="0"/>
              <a:t> Fiscal (LC 101/2000):</a:t>
            </a:r>
          </a:p>
          <a:p>
            <a:pPr marL="0" indent="0">
              <a:buNone/>
            </a:pPr>
            <a:r>
              <a:rPr dirty="0"/>
              <a:t>- Vincula o </a:t>
            </a:r>
            <a:r>
              <a:rPr dirty="0" err="1"/>
              <a:t>planejamento</a:t>
            </a:r>
            <a:r>
              <a:rPr dirty="0"/>
              <a:t> </a:t>
            </a:r>
            <a:r>
              <a:rPr dirty="0" err="1"/>
              <a:t>às</a:t>
            </a:r>
            <a:r>
              <a:rPr dirty="0"/>
              <a:t> </a:t>
            </a:r>
            <a:r>
              <a:rPr dirty="0" err="1"/>
              <a:t>finanças</a:t>
            </a:r>
            <a:r>
              <a:rPr dirty="0"/>
              <a:t> </a:t>
            </a:r>
            <a:r>
              <a:rPr dirty="0" err="1"/>
              <a:t>públicas</a:t>
            </a:r>
            <a:endParaRPr dirty="0"/>
          </a:p>
          <a:p>
            <a:pPr marL="0" indent="0">
              <a:buNone/>
            </a:pPr>
            <a:r>
              <a:rPr dirty="0"/>
              <a:t>- Exige </a:t>
            </a:r>
            <a:r>
              <a:rPr dirty="0" err="1"/>
              <a:t>compatibilidade</a:t>
            </a:r>
            <a:r>
              <a:rPr dirty="0"/>
              <a:t> entre PPA, LDO e LOA</a:t>
            </a:r>
          </a:p>
          <a:p>
            <a:endParaRPr dirty="0"/>
          </a:p>
          <a:p>
            <a:r>
              <a:rPr b="1" dirty="0" err="1"/>
              <a:t>Legislação</a:t>
            </a:r>
            <a:r>
              <a:rPr b="1" dirty="0"/>
              <a:t> </a:t>
            </a:r>
            <a:r>
              <a:rPr b="1" dirty="0" err="1"/>
              <a:t>Estadual</a:t>
            </a:r>
            <a:r>
              <a:rPr b="1" dirty="0"/>
              <a:t> e Municipal:</a:t>
            </a:r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ente</a:t>
            </a:r>
            <a:r>
              <a:rPr dirty="0"/>
              <a:t> </a:t>
            </a:r>
            <a:r>
              <a:rPr dirty="0" err="1"/>
              <a:t>deve</a:t>
            </a:r>
            <a:r>
              <a:rPr dirty="0"/>
              <a:t> </a:t>
            </a:r>
            <a:r>
              <a:rPr dirty="0" err="1"/>
              <a:t>instituir</a:t>
            </a:r>
            <a:r>
              <a:rPr dirty="0"/>
              <a:t> </a:t>
            </a:r>
            <a:r>
              <a:rPr dirty="0" err="1"/>
              <a:t>seu</a:t>
            </a:r>
            <a:r>
              <a:rPr dirty="0"/>
              <a:t> PPA </a:t>
            </a:r>
            <a:r>
              <a:rPr dirty="0" err="1"/>
              <a:t>respeitando</a:t>
            </a:r>
            <a:r>
              <a:rPr dirty="0"/>
              <a:t> </a:t>
            </a:r>
            <a:r>
              <a:rPr dirty="0" err="1"/>
              <a:t>princípios</a:t>
            </a:r>
            <a:r>
              <a:rPr dirty="0"/>
              <a:t> </a:t>
            </a:r>
            <a:r>
              <a:rPr dirty="0" err="1"/>
              <a:t>constitucionais</a:t>
            </a:r>
            <a:r>
              <a:rPr dirty="0"/>
              <a:t> e </a:t>
            </a:r>
            <a:r>
              <a:rPr dirty="0" err="1"/>
              <a:t>legislação</a:t>
            </a:r>
            <a:r>
              <a:rPr dirty="0"/>
              <a:t> local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4D1C01-3B7C-4844-8DB9-DC6D9D9D7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Importância</a:t>
            </a:r>
            <a:r>
              <a:rPr b="1" dirty="0"/>
              <a:t> do PPA </a:t>
            </a:r>
            <a:r>
              <a:rPr b="1" dirty="0" err="1"/>
              <a:t>na</a:t>
            </a:r>
            <a:r>
              <a:rPr b="1" dirty="0"/>
              <a:t> </a:t>
            </a:r>
            <a:r>
              <a:rPr b="1" dirty="0" err="1"/>
              <a:t>Gestão</a:t>
            </a:r>
            <a:r>
              <a:rPr b="1" dirty="0"/>
              <a:t> Municipal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Alinha</a:t>
            </a:r>
            <a:r>
              <a:rPr dirty="0"/>
              <a:t> </a:t>
            </a:r>
            <a:r>
              <a:rPr dirty="0" err="1"/>
              <a:t>planejamento</a:t>
            </a:r>
            <a:r>
              <a:rPr dirty="0"/>
              <a:t> </a:t>
            </a:r>
            <a:r>
              <a:rPr dirty="0" err="1"/>
              <a:t>estratégico</a:t>
            </a:r>
            <a:r>
              <a:rPr dirty="0"/>
              <a:t> com a </a:t>
            </a:r>
            <a:r>
              <a:rPr dirty="0" err="1"/>
              <a:t>execução</a:t>
            </a:r>
            <a:r>
              <a:rPr dirty="0"/>
              <a:t> </a:t>
            </a:r>
            <a:r>
              <a:rPr dirty="0" err="1"/>
              <a:t>orçamentária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Garante</a:t>
            </a:r>
            <a:r>
              <a:rPr dirty="0"/>
              <a:t> a </a:t>
            </a:r>
            <a:r>
              <a:rPr dirty="0" err="1"/>
              <a:t>continuidade</a:t>
            </a:r>
            <a:r>
              <a:rPr dirty="0"/>
              <a:t> das </a:t>
            </a:r>
            <a:r>
              <a:rPr dirty="0" err="1"/>
              <a:t>políticas</a:t>
            </a:r>
            <a:r>
              <a:rPr dirty="0"/>
              <a:t> </a:t>
            </a:r>
            <a:r>
              <a:rPr dirty="0" err="1"/>
              <a:t>públicas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Promove</a:t>
            </a:r>
            <a:r>
              <a:rPr dirty="0"/>
              <a:t> </a:t>
            </a:r>
            <a:r>
              <a:rPr dirty="0" err="1"/>
              <a:t>transparência</a:t>
            </a:r>
            <a:r>
              <a:rPr dirty="0"/>
              <a:t> e </a:t>
            </a:r>
            <a:r>
              <a:rPr dirty="0" err="1"/>
              <a:t>previsibilidade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Orienta</a:t>
            </a:r>
            <a:r>
              <a:rPr dirty="0"/>
              <a:t> a </a:t>
            </a:r>
            <a:r>
              <a:rPr dirty="0" err="1"/>
              <a:t>alocação</a:t>
            </a:r>
            <a:r>
              <a:rPr dirty="0"/>
              <a:t> de </a:t>
            </a:r>
            <a:r>
              <a:rPr dirty="0" err="1"/>
              <a:t>recursos</a:t>
            </a:r>
            <a:r>
              <a:rPr dirty="0"/>
              <a:t> com base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metas</a:t>
            </a:r>
            <a:r>
              <a:rPr dirty="0"/>
              <a:t> e </a:t>
            </a:r>
            <a:r>
              <a:rPr dirty="0" err="1"/>
              <a:t>resultados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Essencial</a:t>
            </a:r>
            <a:r>
              <a:rPr dirty="0"/>
              <a:t> para </a:t>
            </a:r>
            <a:r>
              <a:rPr dirty="0" err="1"/>
              <a:t>captação</a:t>
            </a:r>
            <a:r>
              <a:rPr dirty="0"/>
              <a:t> de </a:t>
            </a:r>
            <a:r>
              <a:rPr dirty="0" err="1"/>
              <a:t>recursos</a:t>
            </a:r>
            <a:r>
              <a:rPr dirty="0"/>
              <a:t> e </a:t>
            </a:r>
            <a:r>
              <a:rPr dirty="0" err="1"/>
              <a:t>parcerias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9CCB37-FD66-4DFB-84F6-2076E57A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Entendimento importante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- O PPA é </a:t>
            </a:r>
            <a:r>
              <a:rPr dirty="0" err="1"/>
              <a:t>mais</a:t>
            </a:r>
            <a:r>
              <a:rPr dirty="0"/>
              <a:t> do que um </a:t>
            </a:r>
            <a:r>
              <a:rPr dirty="0" err="1"/>
              <a:t>requisito</a:t>
            </a:r>
            <a:r>
              <a:rPr dirty="0"/>
              <a:t> legal: é </a:t>
            </a:r>
            <a:r>
              <a:rPr dirty="0" err="1"/>
              <a:t>uma</a:t>
            </a:r>
            <a:r>
              <a:rPr dirty="0"/>
              <a:t> ferramenta </a:t>
            </a:r>
            <a:r>
              <a:rPr dirty="0" err="1"/>
              <a:t>estratégica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Qualifica</a:t>
            </a:r>
            <a:r>
              <a:rPr dirty="0"/>
              <a:t> a </a:t>
            </a:r>
            <a:r>
              <a:rPr dirty="0" err="1"/>
              <a:t>gestão</a:t>
            </a:r>
            <a:r>
              <a:rPr dirty="0"/>
              <a:t> </a:t>
            </a:r>
            <a:r>
              <a:rPr dirty="0" err="1"/>
              <a:t>pública</a:t>
            </a:r>
            <a:r>
              <a:rPr dirty="0"/>
              <a:t> e </a:t>
            </a:r>
            <a:r>
              <a:rPr dirty="0" err="1"/>
              <a:t>entrega</a:t>
            </a:r>
            <a:r>
              <a:rPr dirty="0"/>
              <a:t> </a:t>
            </a:r>
            <a:r>
              <a:rPr dirty="0" err="1"/>
              <a:t>resultados</a:t>
            </a:r>
            <a:r>
              <a:rPr dirty="0"/>
              <a:t> à </a:t>
            </a:r>
            <a:r>
              <a:rPr dirty="0" err="1"/>
              <a:t>sociedade</a:t>
            </a:r>
            <a:endParaRPr dirty="0"/>
          </a:p>
          <a:p>
            <a:pPr marL="0" indent="0">
              <a:buNone/>
            </a:pPr>
            <a:r>
              <a:rPr dirty="0"/>
              <a:t>- </a:t>
            </a:r>
            <a:r>
              <a:rPr dirty="0" err="1"/>
              <a:t>Cada</a:t>
            </a:r>
            <a:r>
              <a:rPr dirty="0"/>
              <a:t> gestor </a:t>
            </a:r>
            <a:r>
              <a:rPr dirty="0" err="1"/>
              <a:t>deve</a:t>
            </a:r>
            <a:r>
              <a:rPr dirty="0"/>
              <a:t> </a:t>
            </a:r>
            <a:r>
              <a:rPr dirty="0" err="1"/>
              <a:t>contribuir</a:t>
            </a:r>
            <a:r>
              <a:rPr dirty="0"/>
              <a:t> para um PPA </a:t>
            </a:r>
            <a:r>
              <a:rPr dirty="0" err="1"/>
              <a:t>realista</a:t>
            </a:r>
            <a:r>
              <a:rPr dirty="0"/>
              <a:t>, </a:t>
            </a:r>
            <a:r>
              <a:rPr dirty="0" err="1"/>
              <a:t>participativo</a:t>
            </a:r>
            <a:r>
              <a:rPr dirty="0"/>
              <a:t> e </a:t>
            </a:r>
            <a:r>
              <a:rPr dirty="0" err="1"/>
              <a:t>eficiente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275E73-8272-4BBD-848B-023FC53BA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2" y="-127524"/>
            <a:ext cx="3783988" cy="9852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1949</Words>
  <Application>Microsoft Office PowerPoint</Application>
  <PresentationFormat>Widescreen</PresentationFormat>
  <Paragraphs>238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Times New Roman</vt:lpstr>
      <vt:lpstr>Tema do Office</vt:lpstr>
      <vt:lpstr>LOA 2026 Prefeitura de Cáceres-MT Secretaria de Planejamento</vt:lpstr>
      <vt:lpstr>Audiências públicas</vt:lpstr>
      <vt:lpstr>📖 Conceito de Audiência Pública </vt:lpstr>
      <vt:lpstr>Objetivo da Apresentação</vt:lpstr>
      <vt:lpstr>O que é o PPA?</vt:lpstr>
      <vt:lpstr>Histórico do PPA no Brasil</vt:lpstr>
      <vt:lpstr>Base Legal do PPA</vt:lpstr>
      <vt:lpstr>Importância do PPA na Gestão Municipal</vt:lpstr>
      <vt:lpstr>Entendimento importante</vt:lpstr>
      <vt:lpstr>Formação do PPA</vt:lpstr>
      <vt:lpstr>Metodologia para construção do PPA</vt:lpstr>
      <vt:lpstr>Apresentação do PowerPoint</vt:lpstr>
      <vt:lpstr>Objetivos de Desenvolvimento Sustentáveis ODS / ONU</vt:lpstr>
      <vt:lpstr>Apresentação do PowerPoint</vt:lpstr>
      <vt:lpstr>Programas PPA 2026 - 2029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LDO</vt:lpstr>
      <vt:lpstr>Prioridades para 2026 </vt:lpstr>
      <vt:lpstr>LOA</vt:lpstr>
      <vt:lpstr>Apresentação do PowerPoint</vt:lpstr>
      <vt:lpstr>Apresentação do PowerPoint</vt:lpstr>
      <vt:lpstr>Previsão de Orçamento</vt:lpstr>
      <vt:lpstr>Previsão de Grandes despesas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 2026-2029 Prefeitura de Cáceres-MT Secretária de Planejamento</dc:title>
  <dc:creator>Leandro</dc:creator>
  <cp:lastModifiedBy>Leandro</cp:lastModifiedBy>
  <cp:revision>35</cp:revision>
  <dcterms:created xsi:type="dcterms:W3CDTF">2025-08-06T14:27:29Z</dcterms:created>
  <dcterms:modified xsi:type="dcterms:W3CDTF">2025-09-17T20:34:56Z</dcterms:modified>
</cp:coreProperties>
</file>